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5" r:id="rId2"/>
  </p:sldMasterIdLst>
  <p:notesMasterIdLst>
    <p:notesMasterId r:id="rId43"/>
  </p:notesMasterIdLst>
  <p:sldIdLst>
    <p:sldId id="256" r:id="rId3"/>
    <p:sldId id="349" r:id="rId4"/>
    <p:sldId id="263" r:id="rId5"/>
    <p:sldId id="350" r:id="rId6"/>
    <p:sldId id="347" r:id="rId7"/>
    <p:sldId id="284" r:id="rId8"/>
    <p:sldId id="285" r:id="rId9"/>
    <p:sldId id="351" r:id="rId10"/>
    <p:sldId id="257" r:id="rId11"/>
    <p:sldId id="258" r:id="rId12"/>
    <p:sldId id="259" r:id="rId13"/>
    <p:sldId id="260" r:id="rId14"/>
    <p:sldId id="261" r:id="rId15"/>
    <p:sldId id="266" r:id="rId16"/>
    <p:sldId id="267" r:id="rId17"/>
    <p:sldId id="332" r:id="rId18"/>
    <p:sldId id="321" r:id="rId19"/>
    <p:sldId id="320" r:id="rId20"/>
    <p:sldId id="318" r:id="rId21"/>
    <p:sldId id="336" r:id="rId22"/>
    <p:sldId id="337" r:id="rId23"/>
    <p:sldId id="352" r:id="rId24"/>
    <p:sldId id="354" r:id="rId25"/>
    <p:sldId id="346" r:id="rId26"/>
    <p:sldId id="274" r:id="rId27"/>
    <p:sldId id="273" r:id="rId28"/>
    <p:sldId id="339" r:id="rId29"/>
    <p:sldId id="340" r:id="rId30"/>
    <p:sldId id="341" r:id="rId31"/>
    <p:sldId id="342" r:id="rId32"/>
    <p:sldId id="281" r:id="rId33"/>
    <p:sldId id="343" r:id="rId34"/>
    <p:sldId id="282" r:id="rId35"/>
    <p:sldId id="344" r:id="rId36"/>
    <p:sldId id="345" r:id="rId37"/>
    <p:sldId id="293" r:id="rId38"/>
    <p:sldId id="295" r:id="rId39"/>
    <p:sldId id="294" r:id="rId40"/>
    <p:sldId id="277" r:id="rId41"/>
    <p:sldId id="27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12" userDrawn="1">
          <p15:clr>
            <a:srgbClr val="A4A3A4"/>
          </p15:clr>
        </p15:guide>
        <p15:guide id="2" pos="7368" userDrawn="1">
          <p15:clr>
            <a:srgbClr val="A4A3A4"/>
          </p15:clr>
        </p15:guide>
        <p15:guide id="3" orient="horz" pos="3912" userDrawn="1">
          <p15:clr>
            <a:srgbClr val="A4A3A4"/>
          </p15:clr>
        </p15:guide>
        <p15:guide id="4" pos="408" userDrawn="1">
          <p15:clr>
            <a:srgbClr val="A4A3A4"/>
          </p15:clr>
        </p15:guide>
        <p15:guide id="5" orient="horz" pos="1776" userDrawn="1">
          <p15:clr>
            <a:srgbClr val="A4A3A4"/>
          </p15:clr>
        </p15:guide>
        <p15:guide id="6" pos="240" userDrawn="1">
          <p15:clr>
            <a:srgbClr val="A4A3A4"/>
          </p15:clr>
        </p15:guide>
        <p15:guide id="7" orient="horz" pos="528" userDrawn="1">
          <p15:clr>
            <a:srgbClr val="A4A3A4"/>
          </p15:clr>
        </p15:guide>
        <p15:guide id="8" orient="horz" pos="6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2222"/>
    <a:srgbClr val="672725"/>
    <a:srgbClr val="C4F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067"/>
    <p:restoredTop sz="91809"/>
  </p:normalViewPr>
  <p:slideViewPr>
    <p:cSldViewPr snapToGrid="0" showGuides="1">
      <p:cViewPr varScale="1">
        <p:scale>
          <a:sx n="56" d="100"/>
          <a:sy n="56" d="100"/>
        </p:scale>
        <p:origin x="216" y="1800"/>
      </p:cViewPr>
      <p:guideLst>
        <p:guide orient="horz" pos="912"/>
        <p:guide pos="7368"/>
        <p:guide orient="horz" pos="3912"/>
        <p:guide pos="408"/>
        <p:guide orient="horz" pos="1776"/>
        <p:guide pos="240"/>
        <p:guide orient="horz" pos="528"/>
        <p:guide orient="horz" pos="67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atalef/Desktop/QI%20Project/QI%20Slide%20Presentation/P%20Value%206-20-2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lilykimatu\HTN%20QI%20Combined%20Data%20Display.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38462738335081"/>
          <c:y val="3.5987054859256545E-2"/>
          <c:w val="0.91039323760560298"/>
          <c:h val="0.87105311090621329"/>
        </c:manualLayout>
      </c:layout>
      <c:barChart>
        <c:barDir val="col"/>
        <c:grouping val="clustered"/>
        <c:varyColors val="0"/>
        <c:ser>
          <c:idx val="0"/>
          <c:order val="0"/>
          <c:tx>
            <c:strRef>
              <c:f>Sheet1!$G$1</c:f>
              <c:strCache>
                <c:ptCount val="1"/>
                <c:pt idx="0">
                  <c:v>Performance </c:v>
                </c:pt>
              </c:strCache>
            </c:strRef>
          </c:tx>
          <c:spPr>
            <a:solidFill>
              <a:schemeClr val="accent1"/>
            </a:solidFill>
            <a:ln>
              <a:noFill/>
            </a:ln>
            <a:effectLst/>
          </c:spPr>
          <c:invertIfNegative val="0"/>
          <c:dPt>
            <c:idx val="1"/>
            <c:invertIfNegative val="0"/>
            <c:bubble3D val="0"/>
            <c:spPr>
              <a:solidFill>
                <a:srgbClr val="0070C0"/>
              </a:solidFill>
              <a:ln>
                <a:noFill/>
              </a:ln>
              <a:effectLst/>
            </c:spPr>
            <c:extLst>
              <c:ext xmlns:c16="http://schemas.microsoft.com/office/drawing/2014/chart" uri="{C3380CC4-5D6E-409C-BE32-E72D297353CC}">
                <c16:uniqueId val="{00000001-8383-1648-8207-1A7FD7C0ECF1}"/>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3-8383-1648-8207-1A7FD7C0ECF1}"/>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5-8383-1648-8207-1A7FD7C0ECF1}"/>
              </c:ext>
            </c:extLst>
          </c:dPt>
          <c:dPt>
            <c:idx val="4"/>
            <c:invertIfNegative val="0"/>
            <c:bubble3D val="0"/>
            <c:spPr>
              <a:solidFill>
                <a:srgbClr val="C00000"/>
              </a:solidFill>
              <a:ln>
                <a:noFill/>
              </a:ln>
              <a:effectLst/>
            </c:spPr>
            <c:extLst>
              <c:ext xmlns:c16="http://schemas.microsoft.com/office/drawing/2014/chart" uri="{C3380CC4-5D6E-409C-BE32-E72D297353CC}">
                <c16:uniqueId val="{00000007-8383-1648-8207-1A7FD7C0ECF1}"/>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8383-1648-8207-1A7FD7C0ECF1}"/>
                </c:ext>
              </c:extLst>
            </c:dLbl>
            <c:dLbl>
              <c:idx val="1"/>
              <c:tx>
                <c:rich>
                  <a:bodyPr/>
                  <a:lstStyle/>
                  <a:p>
                    <a:fld id="{A2D42116-8296-E642-944A-6E955AB196E0}" type="VALUE">
                      <a:rPr lang="en-US" sz="200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383-1648-8207-1A7FD7C0ECF1}"/>
                </c:ext>
              </c:extLst>
            </c:dLbl>
            <c:dLbl>
              <c:idx val="2"/>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8383-1648-8207-1A7FD7C0ECF1}"/>
                </c:ext>
              </c:extLst>
            </c:dLbl>
            <c:dLbl>
              <c:idx val="3"/>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8383-1648-8207-1A7FD7C0ECF1}"/>
                </c:ext>
              </c:extLst>
            </c:dLbl>
            <c:dLbl>
              <c:idx val="4"/>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7-8383-1648-8207-1A7FD7C0ECF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Sheet1!$E$2:$F$6</c:f>
              <c:strCache>
                <c:ptCount val="5"/>
                <c:pt idx="0">
                  <c:v>Entire clinic </c:v>
                </c:pt>
                <c:pt idx="1">
                  <c:v>Blue Team</c:v>
                </c:pt>
                <c:pt idx="2">
                  <c:v>Chicopee Team</c:v>
                </c:pt>
                <c:pt idx="3">
                  <c:v>Green Team</c:v>
                </c:pt>
                <c:pt idx="4">
                  <c:v>Red Team</c:v>
                </c:pt>
              </c:strCache>
            </c:strRef>
          </c:cat>
          <c:val>
            <c:numRef>
              <c:f>Sheet1!$G$2:$G$6</c:f>
              <c:numCache>
                <c:formatCode>0.00%</c:formatCode>
                <c:ptCount val="5"/>
                <c:pt idx="0">
                  <c:v>0.63500000000000001</c:v>
                </c:pt>
                <c:pt idx="1">
                  <c:v>0.58699999999999997</c:v>
                </c:pt>
                <c:pt idx="2">
                  <c:v>0.58199999999999996</c:v>
                </c:pt>
                <c:pt idx="3">
                  <c:v>0.67500000000000004</c:v>
                </c:pt>
                <c:pt idx="4">
                  <c:v>0.7</c:v>
                </c:pt>
              </c:numCache>
            </c:numRef>
          </c:val>
          <c:extLst>
            <c:ext xmlns:c16="http://schemas.microsoft.com/office/drawing/2014/chart" uri="{C3380CC4-5D6E-409C-BE32-E72D297353CC}">
              <c16:uniqueId val="{00000008-8383-1648-8207-1A7FD7C0ECF1}"/>
            </c:ext>
          </c:extLst>
        </c:ser>
        <c:dLbls>
          <c:dLblPos val="outEnd"/>
          <c:showLegendKey val="0"/>
          <c:showVal val="1"/>
          <c:showCatName val="0"/>
          <c:showSerName val="0"/>
          <c:showPercent val="0"/>
          <c:showBubbleSize val="0"/>
        </c:dLbls>
        <c:gapWidth val="219"/>
        <c:overlap val="-27"/>
        <c:axId val="1508638015"/>
        <c:axId val="1508636223"/>
      </c:barChart>
      <c:catAx>
        <c:axId val="1508638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508636223"/>
        <c:crosses val="autoZero"/>
        <c:auto val="1"/>
        <c:lblAlgn val="ctr"/>
        <c:lblOffset val="100"/>
        <c:noMultiLvlLbl val="0"/>
      </c:catAx>
      <c:valAx>
        <c:axId val="150863622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0863801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r>
              <a:rPr lang="en-US"/>
              <a:t>R2 Predictive</a:t>
            </a:r>
            <a:r>
              <a:rPr lang="en-US" baseline="0"/>
              <a:t> value %</a:t>
            </a:r>
            <a:endParaRPr lang="en-US"/>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Sheet1!$A$3:$A$8</c:f>
              <c:strCache>
                <c:ptCount val="6"/>
                <c:pt idx="0">
                  <c:v>Q1→Q6</c:v>
                </c:pt>
                <c:pt idx="1">
                  <c:v>Q2→Q6</c:v>
                </c:pt>
                <c:pt idx="2">
                  <c:v>Q1+Q2→Q6</c:v>
                </c:pt>
                <c:pt idx="3">
                  <c:v>Q1→Q3</c:v>
                </c:pt>
                <c:pt idx="4">
                  <c:v>Q2→Q3</c:v>
                </c:pt>
                <c:pt idx="5">
                  <c:v>Q1+Q2→Q3</c:v>
                </c:pt>
              </c:strCache>
            </c:strRef>
          </c:cat>
          <c:val>
            <c:numRef>
              <c:f>Sheet1!$B$3:$B$8</c:f>
              <c:numCache>
                <c:formatCode>0.0%</c:formatCode>
                <c:ptCount val="6"/>
                <c:pt idx="0">
                  <c:v>1.9E-2</c:v>
                </c:pt>
                <c:pt idx="1">
                  <c:v>2.3E-2</c:v>
                </c:pt>
                <c:pt idx="2">
                  <c:v>2.7E-2</c:v>
                </c:pt>
                <c:pt idx="3">
                  <c:v>2.8000000000000001E-2</c:v>
                </c:pt>
                <c:pt idx="4">
                  <c:v>0.112</c:v>
                </c:pt>
                <c:pt idx="5">
                  <c:v>0.11899999999999999</c:v>
                </c:pt>
              </c:numCache>
            </c:numRef>
          </c:val>
          <c:extLst>
            <c:ext xmlns:c16="http://schemas.microsoft.com/office/drawing/2014/chart" uri="{C3380CC4-5D6E-409C-BE32-E72D297353CC}">
              <c16:uniqueId val="{00000000-2991-1D40-9D5F-70F8FC1D0996}"/>
            </c:ext>
          </c:extLst>
        </c:ser>
        <c:dLbls>
          <c:dLblPos val="outEnd"/>
          <c:showLegendKey val="0"/>
          <c:showVal val="1"/>
          <c:showCatName val="0"/>
          <c:showSerName val="0"/>
          <c:showPercent val="0"/>
          <c:showBubbleSize val="0"/>
        </c:dLbls>
        <c:gapWidth val="164"/>
        <c:overlap val="-22"/>
        <c:axId val="697785791"/>
        <c:axId val="628243327"/>
      </c:barChart>
      <c:catAx>
        <c:axId val="697785791"/>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8243327"/>
        <c:crosses val="autoZero"/>
        <c:auto val="1"/>
        <c:lblAlgn val="ctr"/>
        <c:lblOffset val="100"/>
        <c:noMultiLvlLbl val="0"/>
      </c:catAx>
      <c:valAx>
        <c:axId val="628243327"/>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7857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r>
              <a:rPr lang="en-US"/>
              <a:t>P-value </a:t>
            </a:r>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Q1→Q6</c:v>
                </c:pt>
                <c:pt idx="1">
                  <c:v>Q2→Q6</c:v>
                </c:pt>
                <c:pt idx="2">
                  <c:v>Q1+Q2→Q6</c:v>
                </c:pt>
                <c:pt idx="3">
                  <c:v>Q1→Q3</c:v>
                </c:pt>
                <c:pt idx="4">
                  <c:v>Q2→Q3</c:v>
                </c:pt>
                <c:pt idx="5">
                  <c:v>Q1+Q2→Q3</c:v>
                </c:pt>
              </c:strCache>
            </c:strRef>
          </c:cat>
          <c:val>
            <c:numRef>
              <c:f>Sheet1!$B$2:$B$7</c:f>
              <c:numCache>
                <c:formatCode>General</c:formatCode>
                <c:ptCount val="6"/>
                <c:pt idx="0">
                  <c:v>0.02</c:v>
                </c:pt>
                <c:pt idx="1">
                  <c:v>0.28000000000000003</c:v>
                </c:pt>
                <c:pt idx="2">
                  <c:v>0.11</c:v>
                </c:pt>
                <c:pt idx="3">
                  <c:v>0.02</c:v>
                </c:pt>
                <c:pt idx="4">
                  <c:v>8.9999999999999993E-3</c:v>
                </c:pt>
                <c:pt idx="5">
                  <c:v>7.0000000000000001E-3</c:v>
                </c:pt>
              </c:numCache>
            </c:numRef>
          </c:val>
          <c:extLst>
            <c:ext xmlns:c16="http://schemas.microsoft.com/office/drawing/2014/chart" uri="{C3380CC4-5D6E-409C-BE32-E72D297353CC}">
              <c16:uniqueId val="{00000000-9B23-EF42-8470-B3811F44AC46}"/>
            </c:ext>
          </c:extLst>
        </c:ser>
        <c:dLbls>
          <c:dLblPos val="outEnd"/>
          <c:showLegendKey val="0"/>
          <c:showVal val="1"/>
          <c:showCatName val="0"/>
          <c:showSerName val="0"/>
          <c:showPercent val="0"/>
          <c:showBubbleSize val="0"/>
        </c:dLbls>
        <c:gapWidth val="164"/>
        <c:overlap val="-22"/>
        <c:axId val="684841535"/>
        <c:axId val="628209663"/>
      </c:barChart>
      <c:catAx>
        <c:axId val="684841535"/>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28209663"/>
        <c:crosses val="autoZero"/>
        <c:auto val="1"/>
        <c:lblAlgn val="ctr"/>
        <c:lblOffset val="100"/>
        <c:noMultiLvlLbl val="0"/>
      </c:catAx>
      <c:valAx>
        <c:axId val="628209663"/>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848415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r>
              <a:rPr lang="en-US" sz="1800" b="0" dirty="0">
                <a:solidFill>
                  <a:schemeClr val="tx1"/>
                </a:solidFill>
                <a:latin typeface="Bierstadt" panose="020B0004020202020204" pitchFamily="34" charset="0"/>
              </a:rPr>
              <a:t>I feel comfortable and confident in performing medication reconciliation</a:t>
            </a:r>
          </a:p>
        </c:rich>
      </c:tx>
      <c:layout>
        <c:manualLayout>
          <c:xMode val="edge"/>
          <c:yMode val="edge"/>
          <c:x val="0.14190989521019584"/>
          <c:y val="4.0200080010577177E-2"/>
        </c:manualLayout>
      </c:layout>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Sheet1!$D$3</c:f>
              <c:strCache>
                <c:ptCount val="1"/>
                <c:pt idx="0">
                  <c:v>Medical Assistants</c:v>
                </c:pt>
              </c:strCache>
            </c:strRef>
          </c:tx>
          <c:spPr>
            <a:solidFill>
              <a:schemeClr val="accent1"/>
            </a:solidFill>
            <a:ln>
              <a:noFill/>
            </a:ln>
            <a:effectLst/>
          </c:spPr>
          <c:invertIfNegative val="0"/>
          <c:cat>
            <c:strRef>
              <c:f>Sheet1!$B$4:$C$8</c:f>
              <c:strCache>
                <c:ptCount val="5"/>
                <c:pt idx="0">
                  <c:v>Strongly Agree</c:v>
                </c:pt>
                <c:pt idx="1">
                  <c:v>Agree</c:v>
                </c:pt>
                <c:pt idx="2">
                  <c:v>Neither Agree nor Disagree</c:v>
                </c:pt>
                <c:pt idx="3">
                  <c:v>Disagree</c:v>
                </c:pt>
                <c:pt idx="4">
                  <c:v>Strongly Disagree </c:v>
                </c:pt>
              </c:strCache>
            </c:strRef>
          </c:cat>
          <c:val>
            <c:numRef>
              <c:f>Sheet1!$D$4:$D$8</c:f>
              <c:numCache>
                <c:formatCode>General</c:formatCode>
                <c:ptCount val="5"/>
                <c:pt idx="0">
                  <c:v>2</c:v>
                </c:pt>
                <c:pt idx="1">
                  <c:v>2</c:v>
                </c:pt>
                <c:pt idx="2">
                  <c:v>1</c:v>
                </c:pt>
              </c:numCache>
            </c:numRef>
          </c:val>
          <c:extLst>
            <c:ext xmlns:c16="http://schemas.microsoft.com/office/drawing/2014/chart" uri="{C3380CC4-5D6E-409C-BE32-E72D297353CC}">
              <c16:uniqueId val="{00000000-F1BB-FC45-9821-5CEE78494A37}"/>
            </c:ext>
          </c:extLst>
        </c:ser>
        <c:ser>
          <c:idx val="1"/>
          <c:order val="1"/>
          <c:tx>
            <c:strRef>
              <c:f>Sheet1!$E$3</c:f>
              <c:strCache>
                <c:ptCount val="1"/>
                <c:pt idx="0">
                  <c:v>Nurses</c:v>
                </c:pt>
              </c:strCache>
            </c:strRef>
          </c:tx>
          <c:spPr>
            <a:solidFill>
              <a:schemeClr val="accent2"/>
            </a:solidFill>
            <a:ln>
              <a:noFill/>
            </a:ln>
            <a:effectLst/>
          </c:spPr>
          <c:invertIfNegative val="0"/>
          <c:cat>
            <c:strRef>
              <c:f>Sheet1!$B$4:$C$8</c:f>
              <c:strCache>
                <c:ptCount val="5"/>
                <c:pt idx="0">
                  <c:v>Strongly Agree</c:v>
                </c:pt>
                <c:pt idx="1">
                  <c:v>Agree</c:v>
                </c:pt>
                <c:pt idx="2">
                  <c:v>Neither Agree nor Disagree</c:v>
                </c:pt>
                <c:pt idx="3">
                  <c:v>Disagree</c:v>
                </c:pt>
                <c:pt idx="4">
                  <c:v>Strongly Disagree </c:v>
                </c:pt>
              </c:strCache>
            </c:strRef>
          </c:cat>
          <c:val>
            <c:numRef>
              <c:f>Sheet1!$E$4:$E$8</c:f>
              <c:numCache>
                <c:formatCode>General</c:formatCode>
                <c:ptCount val="5"/>
                <c:pt idx="0">
                  <c:v>6</c:v>
                </c:pt>
                <c:pt idx="1">
                  <c:v>2</c:v>
                </c:pt>
                <c:pt idx="2">
                  <c:v>1</c:v>
                </c:pt>
              </c:numCache>
            </c:numRef>
          </c:val>
          <c:extLst>
            <c:ext xmlns:c16="http://schemas.microsoft.com/office/drawing/2014/chart" uri="{C3380CC4-5D6E-409C-BE32-E72D297353CC}">
              <c16:uniqueId val="{00000001-F1BB-FC45-9821-5CEE78494A37}"/>
            </c:ext>
          </c:extLst>
        </c:ser>
        <c:dLbls>
          <c:showLegendKey val="0"/>
          <c:showVal val="0"/>
          <c:showCatName val="0"/>
          <c:showSerName val="0"/>
          <c:showPercent val="0"/>
          <c:showBubbleSize val="0"/>
        </c:dLbls>
        <c:gapWidth val="219"/>
        <c:overlap val="-27"/>
        <c:axId val="1874075519"/>
        <c:axId val="1874077311"/>
      </c:barChart>
      <c:catAx>
        <c:axId val="1874075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874077311"/>
        <c:crosses val="autoZero"/>
        <c:auto val="1"/>
        <c:lblAlgn val="ctr"/>
        <c:lblOffset val="100"/>
        <c:noMultiLvlLbl val="0"/>
      </c:catAx>
      <c:valAx>
        <c:axId val="18740773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8740755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sz="12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en-US" sz="1800" b="0" dirty="0">
                <a:solidFill>
                  <a:schemeClr val="tx1"/>
                </a:solidFill>
                <a:effectLst/>
                <a:latin typeface="Bierstadt" panose="020B0004020202020204" pitchFamily="34" charset="0"/>
              </a:rPr>
              <a:t>I have recommendations from the provider regarding medications and dose guidance during the nurse's blood pressure visits.</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lumMod val="65000"/>
                    <a:lumOff val="35000"/>
                  </a:sysClr>
                </a:solidFill>
              </a:defRPr>
            </a:pPr>
            <a:endParaRPr lang="en-US" dirty="0"/>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en-US"/>
        </a:p>
      </c:txPr>
    </c:title>
    <c:autoTitleDeleted val="0"/>
    <c:plotArea>
      <c:layout/>
      <c:barChart>
        <c:barDir val="col"/>
        <c:grouping val="clustered"/>
        <c:varyColors val="0"/>
        <c:ser>
          <c:idx val="0"/>
          <c:order val="0"/>
          <c:tx>
            <c:strRef>
              <c:f>Sheet1!$C$47:$C$48</c:f>
              <c:strCache>
                <c:ptCount val="2"/>
                <c:pt idx="1">
                  <c:v>Nurses</c:v>
                </c:pt>
              </c:strCache>
            </c:strRef>
          </c:tx>
          <c:spPr>
            <a:solidFill>
              <a:schemeClr val="accent1"/>
            </a:solidFill>
            <a:ln>
              <a:noFill/>
            </a:ln>
            <a:effectLst/>
          </c:spPr>
          <c:invertIfNegative val="0"/>
          <c:cat>
            <c:strRef>
              <c:f>Sheet1!$B$49:$B$53</c:f>
              <c:strCache>
                <c:ptCount val="5"/>
                <c:pt idx="0">
                  <c:v>Strongly Agree</c:v>
                </c:pt>
                <c:pt idx="1">
                  <c:v>Agree</c:v>
                </c:pt>
                <c:pt idx="2">
                  <c:v>Neither Agree nor Disagree</c:v>
                </c:pt>
                <c:pt idx="3">
                  <c:v>Disagree</c:v>
                </c:pt>
                <c:pt idx="4">
                  <c:v>Strongly Disagree</c:v>
                </c:pt>
              </c:strCache>
            </c:strRef>
          </c:cat>
          <c:val>
            <c:numRef>
              <c:f>Sheet1!$C$49:$C$53</c:f>
              <c:numCache>
                <c:formatCode>General</c:formatCode>
                <c:ptCount val="5"/>
                <c:pt idx="0">
                  <c:v>2</c:v>
                </c:pt>
                <c:pt idx="1">
                  <c:v>2</c:v>
                </c:pt>
                <c:pt idx="2">
                  <c:v>4</c:v>
                </c:pt>
                <c:pt idx="3">
                  <c:v>1</c:v>
                </c:pt>
              </c:numCache>
            </c:numRef>
          </c:val>
          <c:extLst>
            <c:ext xmlns:c16="http://schemas.microsoft.com/office/drawing/2014/chart" uri="{C3380CC4-5D6E-409C-BE32-E72D297353CC}">
              <c16:uniqueId val="{00000000-889D-0A4E-ACFF-1E7D0160E9D3}"/>
            </c:ext>
          </c:extLst>
        </c:ser>
        <c:dLbls>
          <c:showLegendKey val="0"/>
          <c:showVal val="0"/>
          <c:showCatName val="0"/>
          <c:showSerName val="0"/>
          <c:showPercent val="0"/>
          <c:showBubbleSize val="0"/>
        </c:dLbls>
        <c:gapWidth val="219"/>
        <c:overlap val="-27"/>
        <c:axId val="1699745279"/>
        <c:axId val="1699754239"/>
      </c:barChart>
      <c:catAx>
        <c:axId val="1699745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Bierstadt" panose="020B0004020202020204" pitchFamily="34" charset="0"/>
                <a:ea typeface="+mn-ea"/>
                <a:cs typeface="+mn-cs"/>
              </a:defRPr>
            </a:pPr>
            <a:endParaRPr lang="en-US"/>
          </a:p>
        </c:txPr>
        <c:crossAx val="1699754239"/>
        <c:crosses val="autoZero"/>
        <c:auto val="1"/>
        <c:lblAlgn val="ctr"/>
        <c:lblOffset val="100"/>
        <c:noMultiLvlLbl val="0"/>
      </c:catAx>
      <c:valAx>
        <c:axId val="16997542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6997452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1C8BE-60D4-4945-8134-AB30CA3B87D8}" type="datetimeFigureOut">
              <a:rPr lang="en-US" smtClean="0"/>
              <a:t>6/25/26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D6828B-9030-E448-ADA3-0623CCBAE59B}" type="slidenum">
              <a:rPr lang="en-US" smtClean="0"/>
              <a:t>‹#›</a:t>
            </a:fld>
            <a:endParaRPr lang="en-US"/>
          </a:p>
        </p:txBody>
      </p:sp>
    </p:spTree>
    <p:extLst>
      <p:ext uri="{BB962C8B-B14F-4D97-AF65-F5344CB8AC3E}">
        <p14:creationId xmlns:p14="http://schemas.microsoft.com/office/powerpoint/2010/main" val="241542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D6828B-9030-E448-ADA3-0623CCBAE59B}" type="slidenum">
              <a:rPr lang="en-US" smtClean="0"/>
              <a:t>1</a:t>
            </a:fld>
            <a:endParaRPr lang="en-US"/>
          </a:p>
        </p:txBody>
      </p:sp>
    </p:spTree>
    <p:extLst>
      <p:ext uri="{BB962C8B-B14F-4D97-AF65-F5344CB8AC3E}">
        <p14:creationId xmlns:p14="http://schemas.microsoft.com/office/powerpoint/2010/main" val="148025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722BE-DF73-B141-A54E-4F8AE4CFD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0C9447-CF6D-57B5-DE08-F0955BFF9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607E1-E493-EE89-36B0-6D885DA9CCF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Frame Kaiser as one instructive example, not the only model. The registry was foundational. Single-pill combination therapy was a key inflection point. Team-based care freed physician time and enabled systematic follow-up. Results: Kaiser nearly doubled control rates while the nation improved modestly. The safety-net adaptation proves elements can be exported. The 2025 guidelines have codified this approach. Sources: Jaffe et al., JAMA 2013; Sim et al., Can J </a:t>
            </a:r>
            <a:r>
              <a:rPr lang="en-US" sz="1200" kern="1200" dirty="0" err="1">
                <a:solidFill>
                  <a:schemeClr val="tx1"/>
                </a:solidFill>
                <a:effectLst/>
                <a:latin typeface="+mn-lt"/>
                <a:ea typeface="+mn-ea"/>
                <a:cs typeface="+mn-cs"/>
              </a:rPr>
              <a:t>Cardiol</a:t>
            </a:r>
            <a:r>
              <a:rPr lang="en-US" sz="1200" kern="1200" dirty="0">
                <a:solidFill>
                  <a:schemeClr val="tx1"/>
                </a:solidFill>
                <a:effectLst/>
                <a:latin typeface="+mn-lt"/>
                <a:ea typeface="+mn-ea"/>
                <a:cs typeface="+mn-cs"/>
              </a:rPr>
              <a:t> 2014; Harrison et al., JAMA </a:t>
            </a:r>
            <a:r>
              <a:rPr lang="en-US" sz="1200" kern="1200" dirty="0" err="1">
                <a:solidFill>
                  <a:schemeClr val="tx1"/>
                </a:solidFill>
                <a:effectLst/>
                <a:latin typeface="+mn-lt"/>
                <a:ea typeface="+mn-ea"/>
                <a:cs typeface="+mn-cs"/>
              </a:rPr>
              <a:t>Netw</a:t>
            </a:r>
            <a:r>
              <a:rPr lang="en-US" sz="1200" kern="1200" dirty="0">
                <a:solidFill>
                  <a:schemeClr val="tx1"/>
                </a:solidFill>
                <a:effectLst/>
                <a:latin typeface="+mn-lt"/>
                <a:ea typeface="+mn-ea"/>
                <a:cs typeface="+mn-cs"/>
              </a:rPr>
              <a:t> Open 2023; </a:t>
            </a:r>
            <a:r>
              <a:rPr lang="en-US" sz="1200" kern="1200" dirty="0" err="1">
                <a:solidFill>
                  <a:schemeClr val="tx1"/>
                </a:solidFill>
                <a:effectLst/>
                <a:latin typeface="+mn-lt"/>
                <a:ea typeface="+mn-ea"/>
                <a:cs typeface="+mn-cs"/>
              </a:rPr>
              <a:t>Fontil</a:t>
            </a:r>
            <a:r>
              <a:rPr lang="en-US" sz="1200" kern="1200" dirty="0">
                <a:solidFill>
                  <a:schemeClr val="tx1"/>
                </a:solidFill>
                <a:effectLst/>
                <a:latin typeface="+mn-lt"/>
                <a:ea typeface="+mn-ea"/>
                <a:cs typeface="+mn-cs"/>
              </a:rPr>
              <a:t> et al., Circ CQO 2018; 2025 AHA/ACC Hypertension Guideline.</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Limited reimbursement restricts implementation of evidence-based, team-based care shown to improve blood pressure control.</a:t>
            </a:r>
            <a:endParaRPr lang="en-US" dirty="0"/>
          </a:p>
        </p:txBody>
      </p:sp>
      <p:sp>
        <p:nvSpPr>
          <p:cNvPr id="4" name="Slide Number Placeholder 3">
            <a:extLst>
              <a:ext uri="{FF2B5EF4-FFF2-40B4-BE49-F238E27FC236}">
                <a16:creationId xmlns:a16="http://schemas.microsoft.com/office/drawing/2014/main" id="{90F77F65-168D-303E-D8BD-3E487694A08D}"/>
              </a:ext>
            </a:extLst>
          </p:cNvPr>
          <p:cNvSpPr>
            <a:spLocks noGrp="1"/>
          </p:cNvSpPr>
          <p:nvPr>
            <p:ph type="sldNum" sz="quarter" idx="5"/>
          </p:nvPr>
        </p:nvSpPr>
        <p:spPr/>
        <p:txBody>
          <a:bodyPr/>
          <a:lstStyle/>
          <a:p>
            <a:fld id="{DDD6828B-9030-E448-ADA3-0623CCBAE59B}" type="slidenum">
              <a:rPr lang="en-US" smtClean="0"/>
              <a:t>2</a:t>
            </a:fld>
            <a:endParaRPr lang="en-US"/>
          </a:p>
        </p:txBody>
      </p:sp>
    </p:spTree>
    <p:extLst>
      <p:ext uri="{BB962C8B-B14F-4D97-AF65-F5344CB8AC3E}">
        <p14:creationId xmlns:p14="http://schemas.microsoft.com/office/powerpoint/2010/main" val="2947021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0A353-F91E-F610-E38D-DC804B19C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D454C-BCCB-3400-45EA-4EE1016050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8444E7-FCD7-5605-5A18-B0561C218CCD}"/>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Frame Kaiser as one instructive example, not the only model. The registry was foundational. Single-pill combination therapy was a key inflection point. Team-based care freed physician time and enabled systematic follow-up. Results: Kaiser nearly doubled control rates while the nation improved modestly. The safety-net adaptation proves elements can be exported. The 2025 guidelines have codified this approach. Sources: Jaffe et al., JAMA 2013; Sim et al., Can J </a:t>
            </a:r>
            <a:r>
              <a:rPr lang="en-US" sz="1200" kern="1200" dirty="0" err="1">
                <a:solidFill>
                  <a:schemeClr val="tx1"/>
                </a:solidFill>
                <a:effectLst/>
                <a:latin typeface="+mn-lt"/>
                <a:ea typeface="+mn-ea"/>
                <a:cs typeface="+mn-cs"/>
              </a:rPr>
              <a:t>Cardiol</a:t>
            </a:r>
            <a:r>
              <a:rPr lang="en-US" sz="1200" kern="1200" dirty="0">
                <a:solidFill>
                  <a:schemeClr val="tx1"/>
                </a:solidFill>
                <a:effectLst/>
                <a:latin typeface="+mn-lt"/>
                <a:ea typeface="+mn-ea"/>
                <a:cs typeface="+mn-cs"/>
              </a:rPr>
              <a:t> 2014; Harrison et al., JAMA </a:t>
            </a:r>
            <a:r>
              <a:rPr lang="en-US" sz="1200" kern="1200" dirty="0" err="1">
                <a:solidFill>
                  <a:schemeClr val="tx1"/>
                </a:solidFill>
                <a:effectLst/>
                <a:latin typeface="+mn-lt"/>
                <a:ea typeface="+mn-ea"/>
                <a:cs typeface="+mn-cs"/>
              </a:rPr>
              <a:t>Netw</a:t>
            </a:r>
            <a:r>
              <a:rPr lang="en-US" sz="1200" kern="1200" dirty="0">
                <a:solidFill>
                  <a:schemeClr val="tx1"/>
                </a:solidFill>
                <a:effectLst/>
                <a:latin typeface="+mn-lt"/>
                <a:ea typeface="+mn-ea"/>
                <a:cs typeface="+mn-cs"/>
              </a:rPr>
              <a:t> Open 2023; </a:t>
            </a:r>
            <a:r>
              <a:rPr lang="en-US" sz="1200" kern="1200" dirty="0" err="1">
                <a:solidFill>
                  <a:schemeClr val="tx1"/>
                </a:solidFill>
                <a:effectLst/>
                <a:latin typeface="+mn-lt"/>
                <a:ea typeface="+mn-ea"/>
                <a:cs typeface="+mn-cs"/>
              </a:rPr>
              <a:t>Fontil</a:t>
            </a:r>
            <a:r>
              <a:rPr lang="en-US" sz="1200" kern="1200" dirty="0">
                <a:solidFill>
                  <a:schemeClr val="tx1"/>
                </a:solidFill>
                <a:effectLst/>
                <a:latin typeface="+mn-lt"/>
                <a:ea typeface="+mn-ea"/>
                <a:cs typeface="+mn-cs"/>
              </a:rPr>
              <a:t> et al., Circ CQO 2018; 2025 AHA/ACC Hypertension Guideline.</a:t>
            </a:r>
            <a:br>
              <a:rPr lang="en-US" sz="1200" kern="1200" dirty="0">
                <a:solidFill>
                  <a:schemeClr val="tx1"/>
                </a:solidFill>
                <a:effectLst/>
                <a:latin typeface="+mn-lt"/>
                <a:ea typeface="+mn-ea"/>
                <a:cs typeface="+mn-cs"/>
              </a:rPr>
            </a:br>
            <a:endParaRPr lang="en-US" dirty="0"/>
          </a:p>
        </p:txBody>
      </p:sp>
      <p:sp>
        <p:nvSpPr>
          <p:cNvPr id="4" name="Slide Number Placeholder 3">
            <a:extLst>
              <a:ext uri="{FF2B5EF4-FFF2-40B4-BE49-F238E27FC236}">
                <a16:creationId xmlns:a16="http://schemas.microsoft.com/office/drawing/2014/main" id="{C6AE0C7F-E80F-FBCB-B4AA-970ADF0664F8}"/>
              </a:ext>
            </a:extLst>
          </p:cNvPr>
          <p:cNvSpPr>
            <a:spLocks noGrp="1"/>
          </p:cNvSpPr>
          <p:nvPr>
            <p:ph type="sldNum" sz="quarter" idx="5"/>
          </p:nvPr>
        </p:nvSpPr>
        <p:spPr/>
        <p:txBody>
          <a:bodyPr/>
          <a:lstStyle/>
          <a:p>
            <a:fld id="{DDD6828B-9030-E448-ADA3-0623CCBAE59B}" type="slidenum">
              <a:rPr lang="en-US" smtClean="0"/>
              <a:t>3</a:t>
            </a:fld>
            <a:endParaRPr lang="en-US"/>
          </a:p>
        </p:txBody>
      </p:sp>
    </p:spTree>
    <p:extLst>
      <p:ext uri="{BB962C8B-B14F-4D97-AF65-F5344CB8AC3E}">
        <p14:creationId xmlns:p14="http://schemas.microsoft.com/office/powerpoint/2010/main" val="1364714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4F0A2-8F9D-31E7-35C7-E157204D5D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5945B-BEE9-282F-C286-8B9268D888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0152B-B167-5F05-9097-BB8D2529CAD1}"/>
              </a:ext>
            </a:extLst>
          </p:cNvPr>
          <p:cNvSpPr>
            <a:spLocks noGrp="1"/>
          </p:cNvSpPr>
          <p:nvPr>
            <p:ph type="body" idx="1"/>
          </p:nvPr>
        </p:nvSpPr>
        <p:spPr/>
        <p:txBody>
          <a:bodyPr/>
          <a:lstStyle/>
          <a:p>
            <a:endParaRPr lang="en-US" dirty="0">
              <a:latin typeface="Aptos"/>
              <a:ea typeface="Calibri"/>
              <a:cs typeface="Calibri"/>
            </a:endParaRPr>
          </a:p>
        </p:txBody>
      </p:sp>
      <p:sp>
        <p:nvSpPr>
          <p:cNvPr id="4" name="Slide Number Placeholder 3">
            <a:extLst>
              <a:ext uri="{FF2B5EF4-FFF2-40B4-BE49-F238E27FC236}">
                <a16:creationId xmlns:a16="http://schemas.microsoft.com/office/drawing/2014/main" id="{8C1BF617-242A-2C41-FFFB-4A48B4365C9B}"/>
              </a:ext>
            </a:extLst>
          </p:cNvPr>
          <p:cNvSpPr>
            <a:spLocks noGrp="1"/>
          </p:cNvSpPr>
          <p:nvPr>
            <p:ph type="sldNum" sz="quarter" idx="5"/>
          </p:nvPr>
        </p:nvSpPr>
        <p:spPr/>
        <p:txBody>
          <a:bodyPr/>
          <a:lstStyle/>
          <a:p>
            <a:fld id="{DDD6828B-9030-E448-ADA3-0623CCBAE59B}" type="slidenum">
              <a:rPr lang="en-US" smtClean="0"/>
              <a:t>4</a:t>
            </a:fld>
            <a:endParaRPr lang="en-US"/>
          </a:p>
        </p:txBody>
      </p:sp>
    </p:spTree>
    <p:extLst>
      <p:ext uri="{BB962C8B-B14F-4D97-AF65-F5344CB8AC3E}">
        <p14:creationId xmlns:p14="http://schemas.microsoft.com/office/powerpoint/2010/main" val="1689831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2C679-F3A2-60D5-1237-4AE8A563C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DB8DC-100C-6897-656E-9A21AC155C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F39BB4-AB5C-ED8B-F94C-C9E388B955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A0FCF2-0CCC-1624-8CC7-1C59410E0954}"/>
              </a:ext>
            </a:extLst>
          </p:cNvPr>
          <p:cNvSpPr>
            <a:spLocks noGrp="1"/>
          </p:cNvSpPr>
          <p:nvPr>
            <p:ph type="sldNum" sz="quarter" idx="5"/>
          </p:nvPr>
        </p:nvSpPr>
        <p:spPr/>
        <p:txBody>
          <a:bodyPr/>
          <a:lstStyle/>
          <a:p>
            <a:fld id="{DDD6828B-9030-E448-ADA3-0623CCBAE59B}" type="slidenum">
              <a:rPr lang="en-US" smtClean="0"/>
              <a:t>5</a:t>
            </a:fld>
            <a:endParaRPr lang="en-US"/>
          </a:p>
        </p:txBody>
      </p:sp>
    </p:spTree>
    <p:extLst>
      <p:ext uri="{BB962C8B-B14F-4D97-AF65-F5344CB8AC3E}">
        <p14:creationId xmlns:p14="http://schemas.microsoft.com/office/powerpoint/2010/main" val="2737138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CD3E8-D67D-EFEC-923F-6E8C59DD9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663AD-92DE-168F-44DA-A9CF9A78D1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CC2CBA-DD9E-EB02-0080-1B67778DE4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D864AB-3DFB-AE68-9956-08DCAA2A6488}"/>
              </a:ext>
            </a:extLst>
          </p:cNvPr>
          <p:cNvSpPr>
            <a:spLocks noGrp="1"/>
          </p:cNvSpPr>
          <p:nvPr>
            <p:ph type="sldNum" sz="quarter" idx="5"/>
          </p:nvPr>
        </p:nvSpPr>
        <p:spPr/>
        <p:txBody>
          <a:bodyPr/>
          <a:lstStyle/>
          <a:p>
            <a:fld id="{DDD6828B-9030-E448-ADA3-0623CCBAE59B}" type="slidenum">
              <a:rPr lang="en-US" smtClean="0"/>
              <a:t>6</a:t>
            </a:fld>
            <a:endParaRPr lang="en-US"/>
          </a:p>
        </p:txBody>
      </p:sp>
    </p:spTree>
    <p:extLst>
      <p:ext uri="{BB962C8B-B14F-4D97-AF65-F5344CB8AC3E}">
        <p14:creationId xmlns:p14="http://schemas.microsoft.com/office/powerpoint/2010/main" val="2062064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289CE-C69B-0A51-22F1-EBE2E3832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F2ECF-F27A-38F0-829A-C25090D49D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94FF82-4A89-F92B-4530-6C054E2CA0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8EDF43-5CFF-B975-3333-74FA58CE73D2}"/>
              </a:ext>
            </a:extLst>
          </p:cNvPr>
          <p:cNvSpPr>
            <a:spLocks noGrp="1"/>
          </p:cNvSpPr>
          <p:nvPr>
            <p:ph type="sldNum" sz="quarter" idx="5"/>
          </p:nvPr>
        </p:nvSpPr>
        <p:spPr/>
        <p:txBody>
          <a:bodyPr/>
          <a:lstStyle/>
          <a:p>
            <a:fld id="{DDD6828B-9030-E448-ADA3-0623CCBAE59B}" type="slidenum">
              <a:rPr lang="en-US" smtClean="0"/>
              <a:t>7</a:t>
            </a:fld>
            <a:endParaRPr lang="en-US"/>
          </a:p>
        </p:txBody>
      </p:sp>
    </p:spTree>
    <p:extLst>
      <p:ext uri="{BB962C8B-B14F-4D97-AF65-F5344CB8AC3E}">
        <p14:creationId xmlns:p14="http://schemas.microsoft.com/office/powerpoint/2010/main" val="2893394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701B4-47F7-EDF1-4807-49B28DD0D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E222D-AE2E-9BD5-BA5F-7781369EB4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525ED-483B-5B7C-1426-9C79393CD0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81DB9E-DCD0-1668-18A3-0C1C64586213}"/>
              </a:ext>
            </a:extLst>
          </p:cNvPr>
          <p:cNvSpPr>
            <a:spLocks noGrp="1"/>
          </p:cNvSpPr>
          <p:nvPr>
            <p:ph type="sldNum" sz="quarter" idx="5"/>
          </p:nvPr>
        </p:nvSpPr>
        <p:spPr/>
        <p:txBody>
          <a:bodyPr/>
          <a:lstStyle/>
          <a:p>
            <a:fld id="{DDD6828B-9030-E448-ADA3-0623CCBAE59B}" type="slidenum">
              <a:rPr lang="en-US" smtClean="0"/>
              <a:t>8</a:t>
            </a:fld>
            <a:endParaRPr lang="en-US"/>
          </a:p>
        </p:txBody>
      </p:sp>
    </p:spTree>
    <p:extLst>
      <p:ext uri="{BB962C8B-B14F-4D97-AF65-F5344CB8AC3E}">
        <p14:creationId xmlns:p14="http://schemas.microsoft.com/office/powerpoint/2010/main" val="2309508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D6828B-9030-E448-ADA3-0623CCBAE59B}" type="slidenum">
              <a:rPr lang="en-US" smtClean="0"/>
              <a:t>9</a:t>
            </a:fld>
            <a:endParaRPr lang="en-US"/>
          </a:p>
        </p:txBody>
      </p:sp>
    </p:spTree>
    <p:extLst>
      <p:ext uri="{BB962C8B-B14F-4D97-AF65-F5344CB8AC3E}">
        <p14:creationId xmlns:p14="http://schemas.microsoft.com/office/powerpoint/2010/main" val="511253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 Stress</a:t>
            </a:r>
          </a:p>
        </p:txBody>
      </p:sp>
      <p:sp>
        <p:nvSpPr>
          <p:cNvPr id="4" name="Slide Number Placeholder 3"/>
          <p:cNvSpPr>
            <a:spLocks noGrp="1"/>
          </p:cNvSpPr>
          <p:nvPr>
            <p:ph type="sldNum" sz="quarter" idx="5"/>
          </p:nvPr>
        </p:nvSpPr>
        <p:spPr/>
        <p:txBody>
          <a:bodyPr/>
          <a:lstStyle/>
          <a:p>
            <a:fld id="{DDD6828B-9030-E448-ADA3-0623CCBAE59B}" type="slidenum">
              <a:rPr lang="en-US" smtClean="0"/>
              <a:t>12</a:t>
            </a:fld>
            <a:endParaRPr lang="en-US"/>
          </a:p>
        </p:txBody>
      </p:sp>
    </p:spTree>
    <p:extLst>
      <p:ext uri="{BB962C8B-B14F-4D97-AF65-F5344CB8AC3E}">
        <p14:creationId xmlns:p14="http://schemas.microsoft.com/office/powerpoint/2010/main" val="44051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2025 multi society guidelines</a:t>
            </a:r>
          </a:p>
        </p:txBody>
      </p:sp>
      <p:sp>
        <p:nvSpPr>
          <p:cNvPr id="4" name="Slide Number Placeholder 3"/>
          <p:cNvSpPr>
            <a:spLocks noGrp="1"/>
          </p:cNvSpPr>
          <p:nvPr>
            <p:ph type="sldNum" sz="quarter" idx="5"/>
          </p:nvPr>
        </p:nvSpPr>
        <p:spPr/>
        <p:txBody>
          <a:bodyPr/>
          <a:lstStyle/>
          <a:p>
            <a:fld id="{DDD6828B-9030-E448-ADA3-0623CCBAE59B}" type="slidenum">
              <a:rPr lang="en-US" smtClean="0"/>
              <a:t>14</a:t>
            </a:fld>
            <a:endParaRPr lang="en-US"/>
          </a:p>
        </p:txBody>
      </p:sp>
    </p:spTree>
    <p:extLst>
      <p:ext uri="{BB962C8B-B14F-4D97-AF65-F5344CB8AC3E}">
        <p14:creationId xmlns:p14="http://schemas.microsoft.com/office/powerpoint/2010/main" val="2007083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Q6 Salt v Sugar</a:t>
            </a:r>
          </a:p>
          <a:p>
            <a:r>
              <a:rPr lang="en-US" dirty="0"/>
              <a:t>Q7 Cost, Pain, Stress</a:t>
            </a:r>
          </a:p>
        </p:txBody>
      </p:sp>
      <p:sp>
        <p:nvSpPr>
          <p:cNvPr id="4" name="Slide Number Placeholder 3"/>
          <p:cNvSpPr>
            <a:spLocks noGrp="1"/>
          </p:cNvSpPr>
          <p:nvPr>
            <p:ph type="sldNum" sz="quarter" idx="5"/>
          </p:nvPr>
        </p:nvSpPr>
        <p:spPr/>
        <p:txBody>
          <a:bodyPr/>
          <a:lstStyle/>
          <a:p>
            <a:fld id="{DDD6828B-9030-E448-ADA3-0623CCBAE59B}" type="slidenum">
              <a:rPr lang="en-US" smtClean="0"/>
              <a:t>15</a:t>
            </a:fld>
            <a:endParaRPr lang="en-US"/>
          </a:p>
        </p:txBody>
      </p:sp>
    </p:spTree>
    <p:extLst>
      <p:ext uri="{BB962C8B-B14F-4D97-AF65-F5344CB8AC3E}">
        <p14:creationId xmlns:p14="http://schemas.microsoft.com/office/powerpoint/2010/main" val="4294305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48F4F-3AF0-0815-9176-9034C45AC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B850B-7F4B-D6FB-991D-0BB8EB1C08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943C1-E622-E831-049A-5BB488321933}"/>
              </a:ext>
            </a:extLst>
          </p:cNvPr>
          <p:cNvSpPr>
            <a:spLocks noGrp="1"/>
          </p:cNvSpPr>
          <p:nvPr>
            <p:ph type="body" idx="1"/>
          </p:nvPr>
        </p:nvSpPr>
        <p:spPr/>
        <p:txBody>
          <a:bodyPr/>
          <a:lstStyle/>
          <a:p>
            <a:r>
              <a:rPr lang="en-US" b="1" dirty="0"/>
              <a:t>One methodological note</a:t>
            </a:r>
          </a:p>
          <a:p>
            <a:r>
              <a:rPr lang="en-US" dirty="0"/>
              <a:t>Standard ridge regression is most naturally applied when the outcome is continuous (or sometimes binary with regularized logistic regression). A </a:t>
            </a:r>
            <a:r>
              <a:rPr lang="en-US" b="1" dirty="0"/>
              <a:t>nominal categorical outcome with multiple unordered categories</a:t>
            </a:r>
            <a:r>
              <a:rPr lang="en-US" dirty="0"/>
              <a:t> is typically analyzed using </a:t>
            </a:r>
            <a:r>
              <a:rPr lang="en-US" b="1" dirty="0"/>
              <a:t>multinomial logistic regression with ridge regularization</a:t>
            </a:r>
            <a:r>
              <a:rPr lang="en-US" dirty="0"/>
              <a:t> rather than ordinary ridge regression. If your analysis plan uses ridge regression, it would be worth clarifying how Question 6 is being coded (e.g., as multiple binary indicators, a single multinomial outcome, or some other encoding), because that affects the appropriate terminology in the methods section.</a:t>
            </a:r>
          </a:p>
          <a:p>
            <a:endParaRPr lang="en-US" dirty="0"/>
          </a:p>
          <a:p>
            <a:r>
              <a:rPr lang="en-US" dirty="0"/>
              <a:t>This is an important conceptual point.</a:t>
            </a:r>
          </a:p>
          <a:p>
            <a:r>
              <a:rPr lang="en-US" dirty="0"/>
              <a:t>The presence of a </a:t>
            </a:r>
            <a:r>
              <a:rPr lang="en-US" b="1" dirty="0"/>
              <a:t>"Nothing"</a:t>
            </a:r>
            <a:r>
              <a:rPr lang="en-US" dirty="0"/>
              <a:t> response does </a:t>
            </a:r>
            <a:r>
              <a:rPr lang="en-US" b="1" dirty="0"/>
              <a:t>not automatically make the variable ordinal</a:t>
            </a:r>
            <a:r>
              <a:rPr lang="en-US" dirty="0"/>
              <a:t>.</a:t>
            </a:r>
          </a:p>
          <a:p>
            <a:r>
              <a:rPr lang="en-US" dirty="0"/>
              <a:t>Consider the following responses:</a:t>
            </a:r>
          </a:p>
          <a:p>
            <a:r>
              <a:rPr lang="en-US" dirty="0"/>
              <a:t>Reduced salt intake</a:t>
            </a:r>
          </a:p>
          <a:p>
            <a:r>
              <a:rPr lang="en-US" dirty="0"/>
              <a:t>Increased exercise</a:t>
            </a:r>
          </a:p>
          <a:p>
            <a:r>
              <a:rPr lang="en-US" dirty="0"/>
              <a:t>Checked blood pressure more often</a:t>
            </a:r>
          </a:p>
          <a:p>
            <a:r>
              <a:rPr lang="en-US" dirty="0"/>
              <a:t>Lost weight</a:t>
            </a:r>
          </a:p>
          <a:p>
            <a:r>
              <a:rPr lang="en-US" dirty="0"/>
              <a:t>Did nothing</a:t>
            </a:r>
          </a:p>
          <a:p>
            <a:r>
              <a:rPr lang="en-US" dirty="0"/>
              <a:t>The first four responses are different types of positive health behaviors. While "Did nothing" is qualitatively different, there is still no clear ordering among all five categories. For example:</a:t>
            </a:r>
          </a:p>
          <a:p>
            <a:r>
              <a:rPr lang="en-US" dirty="0"/>
              <a:t>Is exercising "more" behavior than reducing salt intake?</a:t>
            </a:r>
          </a:p>
          <a:p>
            <a:r>
              <a:rPr lang="en-US" dirty="0"/>
              <a:t>Is checking blood pressure "less" behavior than losing weight?</a:t>
            </a:r>
          </a:p>
          <a:p>
            <a:r>
              <a:rPr lang="en-US" dirty="0"/>
              <a:t>There is no defensible ranking, so the variable remains </a:t>
            </a:r>
            <a:r>
              <a:rPr lang="en-US" b="1" dirty="0"/>
              <a:t>nominal categorical</a:t>
            </a:r>
            <a:r>
              <a:rPr lang="en-US" dirty="0"/>
              <a:t>.</a:t>
            </a:r>
          </a:p>
          <a:p>
            <a:r>
              <a:rPr lang="en-US" b="1" dirty="0"/>
              <a:t>What "Nothing" represents</a:t>
            </a:r>
          </a:p>
          <a:p>
            <a:r>
              <a:rPr lang="en-US" dirty="0"/>
              <a:t>"Did nothing" is best viewed as a </a:t>
            </a:r>
            <a:r>
              <a:rPr lang="en-US" b="1" dirty="0"/>
              <a:t>reference category</a:t>
            </a:r>
            <a:r>
              <a:rPr lang="en-US" dirty="0"/>
              <a:t> or </a:t>
            </a:r>
            <a:r>
              <a:rPr lang="en-US" b="1" dirty="0"/>
              <a:t>absence-of-behavior category</a:t>
            </a:r>
            <a:r>
              <a:rPr lang="en-US" dirty="0"/>
              <a:t> within a nominal outcome.</a:t>
            </a:r>
          </a:p>
          <a:p>
            <a:r>
              <a:rPr lang="en-US" dirty="0"/>
              <a:t>In behavioral science terms:</a:t>
            </a:r>
          </a:p>
          <a:p>
            <a:r>
              <a:rPr lang="en-US" dirty="0"/>
              <a:t>The first four responses represent </a:t>
            </a:r>
            <a:r>
              <a:rPr lang="en-US" b="1" dirty="0"/>
              <a:t>behavioral activation</a:t>
            </a:r>
            <a:r>
              <a:rPr lang="en-US" dirty="0"/>
              <a:t> or </a:t>
            </a:r>
            <a:r>
              <a:rPr lang="en-US" b="1" dirty="0"/>
              <a:t>behavior change</a:t>
            </a:r>
            <a:r>
              <a:rPr lang="en-US" dirty="0"/>
              <a:t>.</a:t>
            </a:r>
          </a:p>
          <a:p>
            <a:r>
              <a:rPr lang="en-US" dirty="0"/>
              <a:t>"Did nothing" represents </a:t>
            </a:r>
            <a:r>
              <a:rPr lang="en-US" b="1" dirty="0"/>
              <a:t>no behavior change</a:t>
            </a:r>
            <a:r>
              <a:rPr lang="en-US" dirty="0"/>
              <a:t>.</a:t>
            </a:r>
          </a:p>
          <a:p>
            <a:r>
              <a:rPr lang="en-US" dirty="0"/>
              <a:t>The distinction is conceptual, not ordinal.</a:t>
            </a:r>
          </a:p>
          <a:p>
            <a:r>
              <a:rPr lang="en-US" b="1" dirty="0"/>
              <a:t>Why this matters statistically</a:t>
            </a:r>
          </a:p>
          <a:p>
            <a:r>
              <a:rPr lang="en-US" dirty="0"/>
              <a:t>Suppose you code the responses as:</a:t>
            </a:r>
          </a:p>
          <a:p>
            <a:r>
              <a:rPr lang="en-US" dirty="0"/>
              <a:t>CodeResponse1Reduced salt intake2Increased exercise3Checked BP more often4Lost weight5Did nothing</a:t>
            </a:r>
          </a:p>
          <a:p>
            <a:r>
              <a:rPr lang="en-US" dirty="0"/>
              <a:t>The numbers do not imply:</a:t>
            </a:r>
          </a:p>
          <a:p>
            <a:r>
              <a:rPr lang="en-US" dirty="0"/>
              <a:t>[</a:t>
            </a:r>
            <a:br>
              <a:rPr lang="en-US" dirty="0"/>
            </a:br>
            <a:r>
              <a:rPr lang="en-US" dirty="0"/>
              <a:t>\text{Reduced salt intake} &lt; \text{Exercise} &lt; \text{Check BP} &lt; \text{Lose weight} &lt; \text{Nothing}</a:t>
            </a:r>
            <a:br>
              <a:rPr lang="en-US" dirty="0"/>
            </a:br>
            <a:r>
              <a:rPr lang="en-US" dirty="0"/>
              <a:t>]</a:t>
            </a:r>
          </a:p>
          <a:p>
            <a:r>
              <a:rPr lang="en-US" dirty="0"/>
              <a:t>because such an ordering would be arbitrary and scientifically unjustified.</a:t>
            </a:r>
          </a:p>
          <a:p>
            <a:r>
              <a:rPr lang="en-US" dirty="0"/>
              <a:t>Therefore, the outcome is still nominal.</a:t>
            </a:r>
          </a:p>
          <a:p>
            <a:r>
              <a:rPr lang="en-US" b="1" dirty="0"/>
              <a:t>An alternative interpretation</a:t>
            </a:r>
          </a:p>
          <a:p>
            <a:r>
              <a:rPr lang="en-US" dirty="0"/>
              <a:t>If your primary research interest is whether education led to </a:t>
            </a:r>
            <a:r>
              <a:rPr lang="en-US" b="1" dirty="0"/>
              <a:t>any action versus no action</a:t>
            </a:r>
            <a:r>
              <a:rPr lang="en-US" dirty="0"/>
              <a:t>, then you could recode the outcome:</a:t>
            </a:r>
          </a:p>
          <a:p>
            <a:r>
              <a:rPr lang="en-US" dirty="0"/>
              <a:t>Original </a:t>
            </a:r>
            <a:r>
              <a:rPr lang="en-US" dirty="0" err="1"/>
              <a:t>ResponseRecoded</a:t>
            </a:r>
            <a:r>
              <a:rPr lang="en-US" dirty="0"/>
              <a:t> </a:t>
            </a:r>
            <a:r>
              <a:rPr lang="en-US" dirty="0" err="1"/>
              <a:t>OutcomeReduced</a:t>
            </a:r>
            <a:r>
              <a:rPr lang="en-US" dirty="0"/>
              <a:t> salt </a:t>
            </a:r>
            <a:r>
              <a:rPr lang="en-US" dirty="0" err="1"/>
              <a:t>intakeAction</a:t>
            </a:r>
            <a:r>
              <a:rPr lang="en-US" dirty="0"/>
              <a:t> </a:t>
            </a:r>
            <a:r>
              <a:rPr lang="en-US" dirty="0" err="1"/>
              <a:t>takenIncreased</a:t>
            </a:r>
            <a:r>
              <a:rPr lang="en-US" dirty="0"/>
              <a:t> </a:t>
            </a:r>
            <a:r>
              <a:rPr lang="en-US" dirty="0" err="1"/>
              <a:t>exerciseAction</a:t>
            </a:r>
            <a:r>
              <a:rPr lang="en-US" dirty="0"/>
              <a:t> </a:t>
            </a:r>
            <a:r>
              <a:rPr lang="en-US" dirty="0" err="1"/>
              <a:t>takenChecked</a:t>
            </a:r>
            <a:r>
              <a:rPr lang="en-US" dirty="0"/>
              <a:t> BP more </a:t>
            </a:r>
            <a:r>
              <a:rPr lang="en-US" dirty="0" err="1"/>
              <a:t>oftenAction</a:t>
            </a:r>
            <a:r>
              <a:rPr lang="en-US" dirty="0"/>
              <a:t> </a:t>
            </a:r>
            <a:r>
              <a:rPr lang="en-US" dirty="0" err="1"/>
              <a:t>takenLost</a:t>
            </a:r>
            <a:r>
              <a:rPr lang="en-US" dirty="0"/>
              <a:t> </a:t>
            </a:r>
            <a:r>
              <a:rPr lang="en-US" dirty="0" err="1"/>
              <a:t>weightAction</a:t>
            </a:r>
            <a:r>
              <a:rPr lang="en-US" dirty="0"/>
              <a:t> </a:t>
            </a:r>
            <a:r>
              <a:rPr lang="en-US" dirty="0" err="1"/>
              <a:t>takenDid</a:t>
            </a:r>
            <a:r>
              <a:rPr lang="en-US" dirty="0"/>
              <a:t> </a:t>
            </a:r>
            <a:r>
              <a:rPr lang="en-US" dirty="0" err="1"/>
              <a:t>nothingNo</a:t>
            </a:r>
            <a:r>
              <a:rPr lang="en-US" dirty="0"/>
              <a:t> action</a:t>
            </a:r>
          </a:p>
          <a:p>
            <a:r>
              <a:rPr lang="en-US" dirty="0"/>
              <a:t>Now the outcome becomes a </a:t>
            </a:r>
            <a:r>
              <a:rPr lang="en-US" b="1" dirty="0"/>
              <a:t>binary behavioral outcome</a:t>
            </a:r>
            <a:r>
              <a:rPr lang="en-US" dirty="0"/>
              <a:t>:</a:t>
            </a:r>
          </a:p>
          <a:p>
            <a:r>
              <a:rPr lang="en-US" dirty="0"/>
              <a:t>Action taken (1)</a:t>
            </a:r>
          </a:p>
          <a:p>
            <a:r>
              <a:rPr lang="en-US" dirty="0"/>
              <a:t>No action taken (0)</a:t>
            </a:r>
          </a:p>
          <a:p>
            <a:r>
              <a:rPr lang="en-US" dirty="0"/>
              <a:t>This is often a stronger fit with the underlying research question:</a:t>
            </a:r>
          </a:p>
          <a:p>
            <a:r>
              <a:rPr lang="en-US" dirty="0"/>
              <a:t>"Did patient education motivate patients to take some health-related action?"</a:t>
            </a:r>
          </a:p>
          <a:p>
            <a:r>
              <a:rPr lang="en-US" dirty="0"/>
              <a:t>In that formulation, "Did nothing" becomes the logical opposite of all other responses, and the outcome is no longer nominal but </a:t>
            </a:r>
            <a:r>
              <a:rPr lang="en-US" b="1" dirty="0"/>
              <a:t>binary</a:t>
            </a:r>
            <a:r>
              <a:rPr lang="en-US" dirty="0"/>
              <a:t>.</a:t>
            </a:r>
          </a:p>
          <a:p>
            <a:r>
              <a:rPr lang="en-US" b="1" dirty="0"/>
              <a:t>For your study</a:t>
            </a:r>
          </a:p>
          <a:p>
            <a:r>
              <a:rPr lang="en-US" dirty="0"/>
              <a:t>If Question 6 is intended to measure whether education prompted behavior change, you may want to describe it as:</a:t>
            </a:r>
          </a:p>
          <a:p>
            <a:r>
              <a:rPr lang="en-US" dirty="0"/>
              <a:t>A behavioral outcome assessing actions taken to improve blood pressure management. Although the response categories are nominal, the "Did nothing" category represents the absence of behavior change and may be analyzed separately or recoded into a binary outcome of action versus no action.</a:t>
            </a:r>
          </a:p>
          <a:p>
            <a:r>
              <a:rPr lang="en-US" dirty="0"/>
              <a:t>That wording accurately captures both the survey structure and the conceptual role of the "Nothing" response.</a:t>
            </a:r>
          </a:p>
          <a:p>
            <a:endParaRPr lang="en-US" dirty="0"/>
          </a:p>
        </p:txBody>
      </p:sp>
      <p:sp>
        <p:nvSpPr>
          <p:cNvPr id="4" name="Slide Number Placeholder 3">
            <a:extLst>
              <a:ext uri="{FF2B5EF4-FFF2-40B4-BE49-F238E27FC236}">
                <a16:creationId xmlns:a16="http://schemas.microsoft.com/office/drawing/2014/main" id="{A735CC2C-3ED3-4B1C-A30E-630D2FA627FA}"/>
              </a:ext>
            </a:extLst>
          </p:cNvPr>
          <p:cNvSpPr>
            <a:spLocks noGrp="1"/>
          </p:cNvSpPr>
          <p:nvPr>
            <p:ph type="sldNum" sz="quarter" idx="5"/>
          </p:nvPr>
        </p:nvSpPr>
        <p:spPr/>
        <p:txBody>
          <a:bodyPr/>
          <a:lstStyle/>
          <a:p>
            <a:fld id="{DDD6828B-9030-E448-ADA3-0623CCBAE59B}" type="slidenum">
              <a:rPr lang="en-US" smtClean="0"/>
              <a:t>17</a:t>
            </a:fld>
            <a:endParaRPr lang="en-US"/>
          </a:p>
        </p:txBody>
      </p:sp>
    </p:spTree>
    <p:extLst>
      <p:ext uri="{BB962C8B-B14F-4D97-AF65-F5344CB8AC3E}">
        <p14:creationId xmlns:p14="http://schemas.microsoft.com/office/powerpoint/2010/main" val="1595434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298F3-A5E6-0DB3-5970-3B01E1E2A8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8FB39-F9DC-6A70-C9A6-2869AD6A4E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341453-28EA-8753-C4F7-6DFF87B01EE8}"/>
              </a:ext>
            </a:extLst>
          </p:cNvPr>
          <p:cNvSpPr>
            <a:spLocks noGrp="1"/>
          </p:cNvSpPr>
          <p:nvPr>
            <p:ph type="body" idx="1"/>
          </p:nvPr>
        </p:nvSpPr>
        <p:spPr/>
        <p:txBody>
          <a:bodyPr/>
          <a:lstStyle/>
          <a:p>
            <a:pPr marL="0" marR="0">
              <a:lnSpc>
                <a:spcPct val="115000"/>
              </a:lnSpc>
              <a:spcAft>
                <a:spcPts val="800"/>
              </a:spcAft>
              <a:buNone/>
            </a:pPr>
            <a:r>
              <a:rPr lang="en-US" sz="1200" b="1"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Thought process</a:t>
            </a:r>
            <a:endParaRPr lang="en-US" sz="1200" b="1"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Given small data sample (n=76), ordinal/categorical predictors (Q1, Q2), predicting an ordinal outcome (Q3) and a count outcome (Q6 Total) — here are 4-5 alternatives and why they fit less well:</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b="1"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1. Ordinary Least Squares (OLS) Linear Regression</a:t>
            </a: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 The most obvious first try. The problem: OLS assumes continuous, normally distributed outcomes. Q3 and Q6 are discrete counts/ordinal responses, so OLS can predict nonsensical values (e.g., 2.7 missed medications) and its error assumptions are violated. Ridge is just OLS with a regularization penalty — it fixes OLS's tendency to overfit with small samples like yours, making it strictly better here.</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b="1"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2. Logistic Regression</a:t>
            </a: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 Works well for binary outcomes (yes/no). You'd have to collapse Q3 and Q6 into two categories (e.g., adherent vs. not), which throws away information — someone who misses medications occasionally is treated the same as someone who never takes them. Only makes sense if a binary clinical cutoff is what you care about.</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b="1"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3. Ordinal Logistic Regression (Proportional Odds Model)</a:t>
            </a: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 This one is actually a reasonable competitor for Q3 specifically, since Q3 is ordinal. The catch: it assumes </a:t>
            </a:r>
            <a:r>
              <a:rPr lang="en-US" sz="1200" i="1"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proportional odds</a:t>
            </a: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 — that the effect of Q1/Q2 is the same across every level of Q3. With n=76 and only 2 predictors, you have barely enough data to estimate this reliably, and the assumption is hard to verify. Ridge sidesteps this by making fewer structural assumptions.</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b="1"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4. Random Forest / Decision Tree</a:t>
            </a: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 Popular in machine learning, handles non-linearity well. But with n=76 and just 2 predictors, a tree will overfit severely — it'll memorize your 76 participants rather than learn a generalizable pattern. These models need far more data to outperform simple regression. Your R² values (~0.10–0.17) already suggest the signal is weak; a complex model would just add noise on top.</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a:lnSpc>
                <a:spcPct val="115000"/>
              </a:lnSpc>
              <a:spcAft>
                <a:spcPts val="800"/>
              </a:spcAft>
              <a:buNone/>
            </a:pPr>
            <a:r>
              <a:rPr lang="en-US" sz="1200" b="1"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Bottom line:</a:t>
            </a:r>
            <a:r>
              <a:rPr lang="en-US" sz="1200" kern="0" dirty="0">
                <a:solidFill>
                  <a:srgbClr val="212121"/>
                </a:solidFill>
                <a:effectLst/>
                <a:latin typeface="Aptos" panose="020B0004020202020204" pitchFamily="34" charset="0"/>
                <a:ea typeface="Times New Roman" panose="02020603050405020304" pitchFamily="18" charset="0"/>
                <a:cs typeface="Times New Roman" panose="02020603050405020304" pitchFamily="18" charset="0"/>
              </a:rPr>
              <a:t> Ridge and Poisson are the sweet spot for your data because they're appropriate for the outcome types (regularized regression for small samples + count-appropriate error structure), make minimal assumptions, and are interpretable — which matters for a research context where you need to explain coefficients, not just predictions.</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r>
              <a:rPr lang="en-US" dirty="0"/>
              <a:t> </a:t>
            </a:r>
          </a:p>
        </p:txBody>
      </p:sp>
      <p:sp>
        <p:nvSpPr>
          <p:cNvPr id="4" name="Slide Number Placeholder 3">
            <a:extLst>
              <a:ext uri="{FF2B5EF4-FFF2-40B4-BE49-F238E27FC236}">
                <a16:creationId xmlns:a16="http://schemas.microsoft.com/office/drawing/2014/main" id="{BF573B80-799A-B3DA-AA8A-BA851C4D6517}"/>
              </a:ext>
            </a:extLst>
          </p:cNvPr>
          <p:cNvSpPr>
            <a:spLocks noGrp="1"/>
          </p:cNvSpPr>
          <p:nvPr>
            <p:ph type="sldNum" sz="quarter" idx="5"/>
          </p:nvPr>
        </p:nvSpPr>
        <p:spPr/>
        <p:txBody>
          <a:bodyPr/>
          <a:lstStyle/>
          <a:p>
            <a:fld id="{DDD6828B-9030-E448-ADA3-0623CCBAE59B}" type="slidenum">
              <a:rPr lang="en-US" smtClean="0"/>
              <a:t>18</a:t>
            </a:fld>
            <a:endParaRPr lang="en-US"/>
          </a:p>
        </p:txBody>
      </p:sp>
    </p:spTree>
    <p:extLst>
      <p:ext uri="{BB962C8B-B14F-4D97-AF65-F5344CB8AC3E}">
        <p14:creationId xmlns:p14="http://schemas.microsoft.com/office/powerpoint/2010/main" val="180671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5B1F-5CAF-5DA9-B84B-002B4157D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88DAF-4E3F-B43D-F40C-A2A0A3C14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C81931-CC17-8CC9-47AF-2DC61D782E26}"/>
              </a:ext>
            </a:extLst>
          </p:cNvPr>
          <p:cNvSpPr>
            <a:spLocks noGrp="1"/>
          </p:cNvSpPr>
          <p:nvPr>
            <p:ph type="body" idx="1"/>
          </p:nvPr>
        </p:nvSpPr>
        <p:spPr/>
        <p:txBody>
          <a:bodyPr/>
          <a:lstStyle/>
          <a:p>
            <a:r>
              <a:rPr lang="en-US" dirty="0"/>
              <a:t>n = 76; The Ridge Regression Model we used ran the the data comparing input Q1 – Q6, Q1 – Q3, Q2 – Q6, Q2 – Q3 analyzing the data 75 times, then it applied the learning to the 76</a:t>
            </a:r>
            <a:r>
              <a:rPr lang="en-US" baseline="30000" dirty="0"/>
              <a:t>th</a:t>
            </a:r>
            <a:r>
              <a:rPr lang="en-US" dirty="0"/>
              <a:t> survey participant; it learned from this and then it did this 75 more times, varying each time, which participant it acted on – in all the predictor / outcome combinations. From this, it optimized the data</a:t>
            </a:r>
          </a:p>
          <a:p>
            <a:endParaRPr lang="en-US" dirty="0"/>
          </a:p>
          <a:p>
            <a:r>
              <a:rPr lang="en-US" sz="1200" b="1" i="0" kern="1200" dirty="0">
                <a:solidFill>
                  <a:schemeClr val="tx1"/>
                </a:solidFill>
                <a:effectLst/>
                <a:latin typeface="+mn-lt"/>
                <a:ea typeface="+mn-ea"/>
                <a:cs typeface="+mn-cs"/>
              </a:rPr>
              <a:t>Q6</a:t>
            </a:r>
            <a:r>
              <a:rPr lang="en-US" sz="1200" b="0" i="0" kern="1200" dirty="0">
                <a:solidFill>
                  <a:schemeClr val="tx1"/>
                </a:solidFill>
                <a:effectLst/>
                <a:latin typeface="+mn-lt"/>
                <a:ea typeface="+mn-ea"/>
                <a:cs typeface="+mn-cs"/>
              </a:rPr>
              <a:t> (number of BP-control behaviors) is a count: Poisson Regression</a:t>
            </a:r>
          </a:p>
          <a:p>
            <a:r>
              <a:rPr lang="en-US" sz="1200" b="0" i="0" kern="1200" dirty="0">
                <a:solidFill>
                  <a:schemeClr val="tx1"/>
                </a:solidFill>
                <a:effectLst/>
                <a:latin typeface="+mn-lt"/>
                <a:ea typeface="+mn-ea"/>
                <a:cs typeface="+mn-cs"/>
              </a:rPr>
              <a:t>0 behaviors</a:t>
            </a:r>
          </a:p>
          <a:p>
            <a:r>
              <a:rPr lang="en-US" sz="1200" b="0" i="0" kern="1200" dirty="0">
                <a:solidFill>
                  <a:schemeClr val="tx1"/>
                </a:solidFill>
                <a:effectLst/>
                <a:latin typeface="+mn-lt"/>
                <a:ea typeface="+mn-ea"/>
                <a:cs typeface="+mn-cs"/>
              </a:rPr>
              <a:t>1 behavior</a:t>
            </a:r>
          </a:p>
          <a:p>
            <a:r>
              <a:rPr lang="en-US" sz="1200" b="0" i="0" kern="1200" dirty="0">
                <a:solidFill>
                  <a:schemeClr val="tx1"/>
                </a:solidFill>
                <a:effectLst/>
                <a:latin typeface="+mn-lt"/>
                <a:ea typeface="+mn-ea"/>
                <a:cs typeface="+mn-cs"/>
              </a:rPr>
              <a:t>2 behaviors</a:t>
            </a:r>
          </a:p>
          <a:p>
            <a:r>
              <a:rPr lang="en-US" sz="1200" b="0" i="0" kern="1200" dirty="0">
                <a:solidFill>
                  <a:schemeClr val="tx1"/>
                </a:solidFill>
                <a:effectLst/>
                <a:latin typeface="+mn-lt"/>
                <a:ea typeface="+mn-ea"/>
                <a:cs typeface="+mn-cs"/>
              </a:rPr>
              <a:t>3 behaviors</a:t>
            </a:r>
          </a:p>
          <a:p>
            <a:r>
              <a:rPr lang="en-US" sz="1200" b="0" i="0" kern="1200" dirty="0">
                <a:solidFill>
                  <a:schemeClr val="tx1"/>
                </a:solidFill>
                <a:effectLst/>
                <a:latin typeface="+mn-lt"/>
                <a:ea typeface="+mn-ea"/>
                <a:cs typeface="+mn-cs"/>
              </a:rPr>
              <a:t>etc.</a:t>
            </a:r>
          </a:p>
          <a:p>
            <a:r>
              <a:rPr lang="en-US" sz="1200" b="0" i="0" kern="1200" dirty="0">
                <a:solidFill>
                  <a:schemeClr val="tx1"/>
                </a:solidFill>
                <a:effectLst/>
                <a:latin typeface="+mn-lt"/>
                <a:ea typeface="+mn-ea"/>
                <a:cs typeface="+mn-cs"/>
              </a:rPr>
              <a:t>Therefore, </a:t>
            </a:r>
            <a:r>
              <a:rPr lang="en-US" sz="1200" b="1" i="0" kern="1200" dirty="0">
                <a:solidFill>
                  <a:schemeClr val="tx1"/>
                </a:solidFill>
                <a:effectLst/>
                <a:latin typeface="+mn-lt"/>
                <a:ea typeface="+mn-ea"/>
                <a:cs typeface="+mn-cs"/>
              </a:rPr>
              <a:t>Poisson regression</a:t>
            </a:r>
            <a:r>
              <a:rPr lang="en-US" sz="1200" b="0" i="0" kern="1200" dirty="0">
                <a:solidFill>
                  <a:schemeClr val="tx1"/>
                </a:solidFill>
                <a:effectLst/>
                <a:latin typeface="+mn-lt"/>
                <a:ea typeface="+mn-ea"/>
                <a:cs typeface="+mn-cs"/>
              </a:rPr>
              <a:t> was appropriate because the outcome is a count.</a:t>
            </a:r>
          </a:p>
          <a:p>
            <a:endParaRPr lang="en-US" dirty="0"/>
          </a:p>
        </p:txBody>
      </p:sp>
      <p:sp>
        <p:nvSpPr>
          <p:cNvPr id="4" name="Slide Number Placeholder 3">
            <a:extLst>
              <a:ext uri="{FF2B5EF4-FFF2-40B4-BE49-F238E27FC236}">
                <a16:creationId xmlns:a16="http://schemas.microsoft.com/office/drawing/2014/main" id="{367338A2-8481-F3A7-D3F7-35FEBC6168A6}"/>
              </a:ext>
            </a:extLst>
          </p:cNvPr>
          <p:cNvSpPr>
            <a:spLocks noGrp="1"/>
          </p:cNvSpPr>
          <p:nvPr>
            <p:ph type="sldNum" sz="quarter" idx="5"/>
          </p:nvPr>
        </p:nvSpPr>
        <p:spPr/>
        <p:txBody>
          <a:bodyPr/>
          <a:lstStyle/>
          <a:p>
            <a:fld id="{DDD6828B-9030-E448-ADA3-0623CCBAE59B}" type="slidenum">
              <a:rPr lang="en-US" smtClean="0"/>
              <a:t>19</a:t>
            </a:fld>
            <a:endParaRPr lang="en-US"/>
          </a:p>
        </p:txBody>
      </p:sp>
    </p:spTree>
    <p:extLst>
      <p:ext uri="{BB962C8B-B14F-4D97-AF65-F5344CB8AC3E}">
        <p14:creationId xmlns:p14="http://schemas.microsoft.com/office/powerpoint/2010/main" val="120488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p-value</a:t>
            </a:r>
          </a:p>
          <a:p>
            <a:r>
              <a:rPr lang="en-US" sz="1200" b="0" i="0" kern="1200" dirty="0">
                <a:solidFill>
                  <a:schemeClr val="tx1"/>
                </a:solidFill>
                <a:effectLst/>
                <a:latin typeface="+mn-lt"/>
                <a:ea typeface="+mn-ea"/>
                <a:cs typeface="+mn-cs"/>
              </a:rPr>
              <a:t>Interpretation</a:t>
            </a:r>
          </a:p>
          <a:p>
            <a:r>
              <a:rPr lang="en-US" sz="1200" b="0" i="0" kern="1200" dirty="0">
                <a:solidFill>
                  <a:schemeClr val="tx1"/>
                </a:solidFill>
                <a:effectLst/>
                <a:latin typeface="+mn-lt"/>
                <a:ea typeface="+mn-ea"/>
                <a:cs typeface="+mn-cs"/>
              </a:rPr>
              <a:t>&gt; 0.50Very consistent with random variation; little evidence of a relationship</a:t>
            </a:r>
          </a:p>
          <a:p>
            <a:r>
              <a:rPr lang="en-US" sz="1200" b="0" i="0" kern="1200" dirty="0">
                <a:solidFill>
                  <a:schemeClr val="tx1"/>
                </a:solidFill>
                <a:effectLst/>
                <a:latin typeface="+mn-lt"/>
                <a:ea typeface="+mn-ea"/>
                <a:cs typeface="+mn-cs"/>
              </a:rPr>
              <a:t>0.20 – 0.50Weak evidence; results may easily be due to chance</a:t>
            </a:r>
          </a:p>
          <a:p>
            <a:r>
              <a:rPr lang="en-US" sz="1200" b="0" i="0" kern="1200" dirty="0">
                <a:solidFill>
                  <a:schemeClr val="tx1"/>
                </a:solidFill>
                <a:effectLst/>
                <a:latin typeface="+mn-lt"/>
                <a:ea typeface="+mn-ea"/>
                <a:cs typeface="+mn-cs"/>
              </a:rPr>
              <a:t>0.10 – 0.20Suggestive evidence, but not statistically significant</a:t>
            </a:r>
          </a:p>
          <a:p>
            <a:r>
              <a:rPr lang="en-US" sz="1200" b="0" i="0" kern="1200" dirty="0">
                <a:solidFill>
                  <a:schemeClr val="tx1"/>
                </a:solidFill>
                <a:effectLst/>
                <a:latin typeface="+mn-lt"/>
                <a:ea typeface="+mn-ea"/>
                <a:cs typeface="+mn-cs"/>
              </a:rPr>
              <a:t>0.05 – 0.10Moderate evidence; often described as a trend toward significance</a:t>
            </a:r>
          </a:p>
          <a:p>
            <a:r>
              <a:rPr lang="en-US" sz="1200" b="0" i="0" kern="1200" dirty="0">
                <a:solidFill>
                  <a:schemeClr val="tx1"/>
                </a:solidFill>
                <a:effectLst/>
                <a:latin typeface="+mn-lt"/>
                <a:ea typeface="+mn-ea"/>
                <a:cs typeface="+mn-cs"/>
              </a:rPr>
              <a:t>&lt; 0.05Statistically significant evidence of a relationship</a:t>
            </a:r>
          </a:p>
          <a:p>
            <a:r>
              <a:rPr lang="en-US" sz="1200" b="0" i="0" kern="1200" dirty="0">
                <a:solidFill>
                  <a:schemeClr val="tx1"/>
                </a:solidFill>
                <a:effectLst/>
                <a:latin typeface="+mn-lt"/>
                <a:ea typeface="+mn-ea"/>
                <a:cs typeface="+mn-cs"/>
              </a:rPr>
              <a:t>&lt; 0.01Strong evidence of a relationship</a:t>
            </a:r>
          </a:p>
          <a:p>
            <a:r>
              <a:rPr lang="en-US" sz="1200" b="0" i="0" kern="1200" dirty="0">
                <a:solidFill>
                  <a:schemeClr val="tx1"/>
                </a:solidFill>
                <a:effectLst/>
                <a:latin typeface="+mn-lt"/>
                <a:ea typeface="+mn-ea"/>
                <a:cs typeface="+mn-cs"/>
              </a:rPr>
              <a:t>&lt; 0.001Very strong evidence; highly unlikely to be due to chance</a:t>
            </a:r>
          </a:p>
          <a:p>
            <a:endParaRPr lang="en-US" dirty="0"/>
          </a:p>
        </p:txBody>
      </p:sp>
      <p:sp>
        <p:nvSpPr>
          <p:cNvPr id="4" name="Slide Number Placeholder 3"/>
          <p:cNvSpPr>
            <a:spLocks noGrp="1"/>
          </p:cNvSpPr>
          <p:nvPr>
            <p:ph type="sldNum" sz="quarter" idx="5"/>
          </p:nvPr>
        </p:nvSpPr>
        <p:spPr/>
        <p:txBody>
          <a:bodyPr/>
          <a:lstStyle/>
          <a:p>
            <a:fld id="{DDD6828B-9030-E448-ADA3-0623CCBAE59B}" type="slidenum">
              <a:rPr lang="en-US" smtClean="0"/>
              <a:t>21</a:t>
            </a:fld>
            <a:endParaRPr lang="en-US"/>
          </a:p>
        </p:txBody>
      </p:sp>
    </p:spTree>
    <p:extLst>
      <p:ext uri="{BB962C8B-B14F-4D97-AF65-F5344CB8AC3E}">
        <p14:creationId xmlns:p14="http://schemas.microsoft.com/office/powerpoint/2010/main" val="564183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C84CA-6963-430C-8455-30D69BBEF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3D7FC-F2DF-E703-A224-BC6D80BDF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7392E-5676-4832-38DB-C1B76E038A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0C5668-8833-24EC-5254-CC671C447AFE}"/>
              </a:ext>
            </a:extLst>
          </p:cNvPr>
          <p:cNvSpPr>
            <a:spLocks noGrp="1"/>
          </p:cNvSpPr>
          <p:nvPr>
            <p:ph type="sldNum" sz="quarter" idx="5"/>
          </p:nvPr>
        </p:nvSpPr>
        <p:spPr/>
        <p:txBody>
          <a:bodyPr/>
          <a:lstStyle/>
          <a:p>
            <a:fld id="{DDD6828B-9030-E448-ADA3-0623CCBAE59B}" type="slidenum">
              <a:rPr lang="en-US" smtClean="0"/>
              <a:t>23</a:t>
            </a:fld>
            <a:endParaRPr lang="en-US"/>
          </a:p>
        </p:txBody>
      </p:sp>
    </p:spTree>
    <p:extLst>
      <p:ext uri="{BB962C8B-B14F-4D97-AF65-F5344CB8AC3E}">
        <p14:creationId xmlns:p14="http://schemas.microsoft.com/office/powerpoint/2010/main" val="70800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AA25F-47C5-F422-B8B1-E4C503490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A2CD6-AD3E-2E2E-C9DD-BBA424416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F905DF-E47C-43B7-09FF-ABEA478600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EABF03-9001-E8A6-2759-6AB3A3F2A0BC}"/>
              </a:ext>
            </a:extLst>
          </p:cNvPr>
          <p:cNvSpPr>
            <a:spLocks noGrp="1"/>
          </p:cNvSpPr>
          <p:nvPr>
            <p:ph type="sldNum" sz="quarter" idx="5"/>
          </p:nvPr>
        </p:nvSpPr>
        <p:spPr/>
        <p:txBody>
          <a:bodyPr/>
          <a:lstStyle/>
          <a:p>
            <a:fld id="{DDD6828B-9030-E448-ADA3-0623CCBAE59B}" type="slidenum">
              <a:rPr lang="en-US" smtClean="0"/>
              <a:t>24</a:t>
            </a:fld>
            <a:endParaRPr lang="en-US"/>
          </a:p>
        </p:txBody>
      </p:sp>
    </p:spTree>
    <p:extLst>
      <p:ext uri="{BB962C8B-B14F-4D97-AF65-F5344CB8AC3E}">
        <p14:creationId xmlns:p14="http://schemas.microsoft.com/office/powerpoint/2010/main" val="2594378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4A658-647C-1341-99C1-E3BFDE8DB898}" type="slidenum">
              <a:rPr lang="en-US" smtClean="0"/>
              <a:t>34</a:t>
            </a:fld>
            <a:endParaRPr lang="en-US"/>
          </a:p>
        </p:txBody>
      </p:sp>
    </p:spTree>
    <p:extLst>
      <p:ext uri="{BB962C8B-B14F-4D97-AF65-F5344CB8AC3E}">
        <p14:creationId xmlns:p14="http://schemas.microsoft.com/office/powerpoint/2010/main" val="303976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F2410-11A6-5509-A91A-747265661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D437A-4119-840D-0189-C32EEDCDA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BE1F6-B9B3-FE9D-3AF2-5DBE77C3DDC2}"/>
              </a:ext>
            </a:extLst>
          </p:cNvPr>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dirty="0"/>
          </a:p>
        </p:txBody>
      </p:sp>
      <p:sp>
        <p:nvSpPr>
          <p:cNvPr id="4" name="Slide Number Placeholder 3">
            <a:extLst>
              <a:ext uri="{FF2B5EF4-FFF2-40B4-BE49-F238E27FC236}">
                <a16:creationId xmlns:a16="http://schemas.microsoft.com/office/drawing/2014/main" id="{93F402F4-7C33-5AAF-277B-ADFCD550842B}"/>
              </a:ext>
            </a:extLst>
          </p:cNvPr>
          <p:cNvSpPr>
            <a:spLocks noGrp="1"/>
          </p:cNvSpPr>
          <p:nvPr>
            <p:ph type="sldNum" sz="quarter" idx="5"/>
          </p:nvPr>
        </p:nvSpPr>
        <p:spPr/>
        <p:txBody>
          <a:bodyPr/>
          <a:lstStyle/>
          <a:p>
            <a:fld id="{DDD6828B-9030-E448-ADA3-0623CCBAE59B}" type="slidenum">
              <a:rPr lang="en-US" smtClean="0"/>
              <a:t>39</a:t>
            </a:fld>
            <a:endParaRPr lang="en-US"/>
          </a:p>
        </p:txBody>
      </p:sp>
    </p:spTree>
    <p:extLst>
      <p:ext uri="{BB962C8B-B14F-4D97-AF65-F5344CB8AC3E}">
        <p14:creationId xmlns:p14="http://schemas.microsoft.com/office/powerpoint/2010/main" val="26269238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E8529-28BB-E0CA-7ACE-34089830E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FAB78-C0E6-8115-3EDF-98CA3F67BA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04573-5564-56EC-513A-0795EAF420C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We have seen the national problem (Slide 1) and a successful redesign (Slide 2). Now we apply the same principle — diagnose before you treat — to our own practice. The survey captures perspectives from all three stakeholder groups, each of whom sees different barriers. The rest of the presentation walks through those findings.</a:t>
            </a:r>
            <a:br>
              <a:rPr lang="en-US" sz="1200" kern="1200" dirty="0">
                <a:solidFill>
                  <a:schemeClr val="tx1"/>
                </a:solidFill>
                <a:effectLst/>
                <a:latin typeface="+mn-lt"/>
                <a:ea typeface="+mn-ea"/>
                <a:cs typeface="+mn-cs"/>
              </a:rPr>
            </a:br>
            <a:endParaRPr lang="en-US" dirty="0"/>
          </a:p>
        </p:txBody>
      </p:sp>
      <p:sp>
        <p:nvSpPr>
          <p:cNvPr id="4" name="Slide Number Placeholder 3">
            <a:extLst>
              <a:ext uri="{FF2B5EF4-FFF2-40B4-BE49-F238E27FC236}">
                <a16:creationId xmlns:a16="http://schemas.microsoft.com/office/drawing/2014/main" id="{621D1DEA-6BBF-F67C-B571-824CD8EBC837}"/>
              </a:ext>
            </a:extLst>
          </p:cNvPr>
          <p:cNvSpPr>
            <a:spLocks noGrp="1"/>
          </p:cNvSpPr>
          <p:nvPr>
            <p:ph type="sldNum" sz="quarter" idx="5"/>
          </p:nvPr>
        </p:nvSpPr>
        <p:spPr/>
        <p:txBody>
          <a:bodyPr/>
          <a:lstStyle/>
          <a:p>
            <a:fld id="{DDD6828B-9030-E448-ADA3-0623CCBAE59B}" type="slidenum">
              <a:rPr lang="en-US" smtClean="0"/>
              <a:t>40</a:t>
            </a:fld>
            <a:endParaRPr lang="en-US"/>
          </a:p>
        </p:txBody>
      </p:sp>
    </p:spTree>
    <p:extLst>
      <p:ext uri="{BB962C8B-B14F-4D97-AF65-F5344CB8AC3E}">
        <p14:creationId xmlns:p14="http://schemas.microsoft.com/office/powerpoint/2010/main" val="2515138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72796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299172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311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748225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083641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063087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404606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152360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299217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387445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6/25/26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8846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6885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6/25/26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44920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1527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6/25/26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85809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6/25/26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81112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6/25/26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70888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6/25/26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90189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6/25/26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2821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429315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16695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69303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43032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6/25/26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8639609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72" r:id="rId12"/>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6/25/26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71198659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20.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7E2F724-2FB3-4D1D-A730-739B8654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Isolated systolic hypertension: Definition, symptoms, and more">
            <a:extLst>
              <a:ext uri="{FF2B5EF4-FFF2-40B4-BE49-F238E27FC236}">
                <a16:creationId xmlns:a16="http://schemas.microsoft.com/office/drawing/2014/main" id="{4C224E8F-51A5-CAB7-ECDE-BBFB335F2D70}"/>
              </a:ext>
            </a:extLst>
          </p:cNvPr>
          <p:cNvPicPr>
            <a:picLocks noChangeAspect="1"/>
          </p:cNvPicPr>
          <p:nvPr/>
        </p:nvPicPr>
        <p:blipFill>
          <a:blip r:embed="rId3">
            <a:alphaModFix amt="40000"/>
          </a:blip>
          <a:srcRect/>
          <a:stretch>
            <a:fillRect/>
          </a:stretch>
        </p:blipFill>
        <p:spPr>
          <a:xfrm>
            <a:off x="-2" y="-2"/>
            <a:ext cx="12192001" cy="6858001"/>
          </a:xfrm>
          <a:prstGeom prst="rect">
            <a:avLst/>
          </a:prstGeom>
        </p:spPr>
      </p:pic>
      <p:sp>
        <p:nvSpPr>
          <p:cNvPr id="2" name="Title 1">
            <a:extLst>
              <a:ext uri="{FF2B5EF4-FFF2-40B4-BE49-F238E27FC236}">
                <a16:creationId xmlns:a16="http://schemas.microsoft.com/office/drawing/2014/main" id="{1576D700-F7D0-3E4D-73F7-80C8CE78DA38}"/>
              </a:ext>
            </a:extLst>
          </p:cNvPr>
          <p:cNvSpPr>
            <a:spLocks noGrp="1"/>
          </p:cNvSpPr>
          <p:nvPr>
            <p:ph type="ctrTitle"/>
          </p:nvPr>
        </p:nvSpPr>
        <p:spPr>
          <a:xfrm>
            <a:off x="517869" y="978407"/>
            <a:ext cx="7097956" cy="2203204"/>
          </a:xfrm>
        </p:spPr>
        <p:txBody>
          <a:bodyPr anchor="t">
            <a:normAutofit/>
          </a:bodyPr>
          <a:lstStyle/>
          <a:p>
            <a:pPr>
              <a:lnSpc>
                <a:spcPct val="90000"/>
              </a:lnSpc>
            </a:pPr>
            <a:r>
              <a:rPr lang="en-US" sz="4200" b="1" dirty="0">
                <a:solidFill>
                  <a:srgbClr val="FFFFFF"/>
                </a:solidFill>
              </a:rPr>
              <a:t>HYPERTENSION CONTROL </a:t>
            </a:r>
            <a:br>
              <a:rPr lang="en-US" sz="4200" b="1" dirty="0">
                <a:solidFill>
                  <a:srgbClr val="FFFFFF"/>
                </a:solidFill>
              </a:rPr>
            </a:br>
            <a:r>
              <a:rPr lang="en-US" sz="4200" b="1" dirty="0">
                <a:solidFill>
                  <a:srgbClr val="FFFFFF"/>
                </a:solidFill>
              </a:rPr>
              <a:t>A System-Level Challenge</a:t>
            </a:r>
            <a:br>
              <a:rPr lang="en-US" sz="4200" dirty="0">
                <a:solidFill>
                  <a:srgbClr val="FFFFFF"/>
                </a:solidFill>
              </a:rPr>
            </a:br>
            <a:endParaRPr lang="en-US" sz="4200" dirty="0">
              <a:solidFill>
                <a:srgbClr val="FFFFFF"/>
              </a:solidFill>
            </a:endParaRPr>
          </a:p>
        </p:txBody>
      </p:sp>
      <p:sp>
        <p:nvSpPr>
          <p:cNvPr id="16" name="Rectangle 15">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872A02D-C4C7-31AA-79A4-1681AA49F41C}"/>
              </a:ext>
            </a:extLst>
          </p:cNvPr>
          <p:cNvSpPr txBox="1"/>
          <p:nvPr/>
        </p:nvSpPr>
        <p:spPr>
          <a:xfrm>
            <a:off x="8578112" y="4125749"/>
            <a:ext cx="3469710" cy="1200329"/>
          </a:xfrm>
          <a:prstGeom prst="rect">
            <a:avLst/>
          </a:prstGeom>
          <a:noFill/>
        </p:spPr>
        <p:txBody>
          <a:bodyPr wrap="square" rtlCol="0">
            <a:spAutoFit/>
          </a:bodyPr>
          <a:lstStyle/>
          <a:p>
            <a:r>
              <a:rPr lang="en-US" sz="2400" dirty="0"/>
              <a:t>Mary Lily Kimatu, FNP-C</a:t>
            </a:r>
          </a:p>
          <a:p>
            <a:r>
              <a:rPr lang="en-US" sz="2400" dirty="0"/>
              <a:t>Kelly Savitri, FNP-C</a:t>
            </a:r>
          </a:p>
          <a:p>
            <a:r>
              <a:rPr lang="en-US" sz="2400" dirty="0"/>
              <a:t>Eric Goldstein, FNP-C</a:t>
            </a:r>
          </a:p>
        </p:txBody>
      </p:sp>
      <p:sp>
        <p:nvSpPr>
          <p:cNvPr id="6" name="Rectangle 5">
            <a:extLst>
              <a:ext uri="{FF2B5EF4-FFF2-40B4-BE49-F238E27FC236}">
                <a16:creationId xmlns:a16="http://schemas.microsoft.com/office/drawing/2014/main" id="{219F606F-7176-EE7B-5AB7-D8F8718EECBE}"/>
              </a:ext>
            </a:extLst>
          </p:cNvPr>
          <p:cNvSpPr/>
          <p:nvPr/>
        </p:nvSpPr>
        <p:spPr>
          <a:xfrm>
            <a:off x="8649362" y="5474520"/>
            <a:ext cx="3108960" cy="1092532"/>
          </a:xfrm>
          <a:prstGeom prst="rect">
            <a:avLst/>
          </a:prstGeom>
          <a:solidFill>
            <a:srgbClr val="6622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olyoke Health Center - Holyoke, MA, 01040">
            <a:extLst>
              <a:ext uri="{FF2B5EF4-FFF2-40B4-BE49-F238E27FC236}">
                <a16:creationId xmlns:a16="http://schemas.microsoft.com/office/drawing/2014/main" id="{87223275-D5EE-139F-05D7-D3F956F60044}"/>
              </a:ext>
            </a:extLst>
          </p:cNvPr>
          <p:cNvPicPr>
            <a:picLocks noChangeAspect="1"/>
          </p:cNvPicPr>
          <p:nvPr/>
        </p:nvPicPr>
        <p:blipFill>
          <a:blip r:embed="rId4"/>
          <a:stretch>
            <a:fillRect/>
          </a:stretch>
        </p:blipFill>
        <p:spPr>
          <a:xfrm>
            <a:off x="8704617" y="5522465"/>
            <a:ext cx="2968332" cy="996588"/>
          </a:xfrm>
          <a:prstGeom prst="rect">
            <a:avLst/>
          </a:prstGeom>
        </p:spPr>
      </p:pic>
    </p:spTree>
    <p:extLst>
      <p:ext uri="{BB962C8B-B14F-4D97-AF65-F5344CB8AC3E}">
        <p14:creationId xmlns:p14="http://schemas.microsoft.com/office/powerpoint/2010/main" val="316186410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FCDFD-5350-3B84-F328-2AF0CDDEAC1E}"/>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A12F184A-5BB8-88E4-489E-39895C0932B0}"/>
              </a:ext>
            </a:extLst>
          </p:cNvPr>
          <p:cNvPicPr>
            <a:picLocks noChangeAspect="1"/>
          </p:cNvPicPr>
          <p:nvPr/>
        </p:nvPicPr>
        <p:blipFill>
          <a:blip r:embed="rId3"/>
          <a:stretch>
            <a:fillRect/>
          </a:stretch>
        </p:blipFill>
        <p:spPr>
          <a:xfrm>
            <a:off x="0" y="4371"/>
            <a:ext cx="12190179" cy="6853629"/>
          </a:xfrm>
          <a:prstGeom prst="rect">
            <a:avLst/>
          </a:prstGeom>
        </p:spPr>
      </p:pic>
      <p:sp>
        <p:nvSpPr>
          <p:cNvPr id="12" name="Rectangle 11">
            <a:extLst>
              <a:ext uri="{FF2B5EF4-FFF2-40B4-BE49-F238E27FC236}">
                <a16:creationId xmlns:a16="http://schemas.microsoft.com/office/drawing/2014/main" id="{C7133EB6-47E3-849B-4C6E-21061533F4D0}"/>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19AEA206-76C6-28C8-1FC7-3C3DB020B9E9}"/>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248E6CB9-2E80-FB27-8B06-327A01C11DE9}"/>
              </a:ext>
            </a:extLst>
          </p:cNvPr>
          <p:cNvSpPr txBox="1"/>
          <p:nvPr/>
        </p:nvSpPr>
        <p:spPr>
          <a:xfrm>
            <a:off x="550456" y="1037273"/>
            <a:ext cx="11336744" cy="584775"/>
          </a:xfrm>
          <a:prstGeom prst="rect">
            <a:avLst/>
          </a:prstGeom>
          <a:noFill/>
        </p:spPr>
        <p:txBody>
          <a:bodyPr wrap="square">
            <a:spAutoFit/>
          </a:bodyPr>
          <a:lstStyle/>
          <a:p>
            <a:r>
              <a:rPr lang="en-US" sz="3200" b="1" dirty="0"/>
              <a:t>Literature Review: Barriers to Effective BP Control </a:t>
            </a:r>
          </a:p>
        </p:txBody>
      </p:sp>
      <p:sp>
        <p:nvSpPr>
          <p:cNvPr id="17" name="Content Placeholder 2">
            <a:extLst>
              <a:ext uri="{FF2B5EF4-FFF2-40B4-BE49-F238E27FC236}">
                <a16:creationId xmlns:a16="http://schemas.microsoft.com/office/drawing/2014/main" id="{B3E5718E-60F4-CB4E-613C-746B4D7D33A3}"/>
              </a:ext>
            </a:extLst>
          </p:cNvPr>
          <p:cNvSpPr txBox="1">
            <a:spLocks/>
          </p:cNvSpPr>
          <p:nvPr/>
        </p:nvSpPr>
        <p:spPr>
          <a:xfrm>
            <a:off x="550456" y="1562669"/>
            <a:ext cx="11336744" cy="4881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700" b="1" dirty="0"/>
              <a:t>Provider-Level: Therapeutic Inertia</a:t>
            </a:r>
          </a:p>
          <a:p>
            <a:pPr marL="0">
              <a:spcBef>
                <a:spcPts val="0"/>
              </a:spcBef>
            </a:pPr>
            <a:r>
              <a:rPr lang="en-US" dirty="0"/>
              <a:t>Failure to escalate treatment when blood pressure remains above goal despite clear clinical indications.</a:t>
            </a:r>
          </a:p>
          <a:p>
            <a:pPr marL="0">
              <a:spcBef>
                <a:spcPts val="0"/>
              </a:spcBef>
            </a:pPr>
            <a:r>
              <a:rPr lang="en-US" sz="1700" dirty="0"/>
              <a:t>Occurs in </a:t>
            </a:r>
            <a:r>
              <a:rPr lang="en-US" sz="1700" b="1" dirty="0"/>
              <a:t>33–87%</a:t>
            </a:r>
            <a:r>
              <a:rPr lang="en-US" sz="1700" dirty="0"/>
              <a:t> of encounters with uncontrolled BP.</a:t>
            </a:r>
          </a:p>
          <a:p>
            <a:pPr marL="0">
              <a:spcBef>
                <a:spcPts val="0"/>
              </a:spcBef>
            </a:pPr>
            <a:r>
              <a:rPr lang="en-US" sz="1700" dirty="0"/>
              <a:t>Driven by concerns about side effects, competing priorities, guideline complexity, and perceived nonadherence.</a:t>
            </a:r>
          </a:p>
          <a:p>
            <a:pPr marL="0">
              <a:spcBef>
                <a:spcPts val="0"/>
              </a:spcBef>
            </a:pPr>
            <a:r>
              <a:rPr lang="en-US" sz="1700" dirty="0"/>
              <a:t>The </a:t>
            </a:r>
            <a:r>
              <a:rPr lang="en-US" sz="1700" b="1" dirty="0"/>
              <a:t>AHA</a:t>
            </a:r>
            <a:r>
              <a:rPr lang="en-US" sz="1700" dirty="0"/>
              <a:t> identifies clinician inertia as a major contributor to poor BP control.</a:t>
            </a:r>
          </a:p>
          <a:p>
            <a:pPr marL="0">
              <a:spcBef>
                <a:spcPts val="0"/>
              </a:spcBef>
            </a:pPr>
            <a:endParaRPr lang="en-US" sz="600" dirty="0"/>
          </a:p>
          <a:p>
            <a:pPr marL="0" indent="0">
              <a:spcBef>
                <a:spcPts val="0"/>
              </a:spcBef>
              <a:buNone/>
            </a:pPr>
            <a:r>
              <a:rPr lang="en-US" sz="1700" b="1" dirty="0"/>
              <a:t>Patient-Level Barriers</a:t>
            </a:r>
          </a:p>
          <a:p>
            <a:pPr marL="0">
              <a:spcBef>
                <a:spcPts val="0"/>
              </a:spcBef>
            </a:pPr>
            <a:r>
              <a:rPr lang="en-US" sz="1700" dirty="0"/>
              <a:t>Medication nonadherence affects ~</a:t>
            </a:r>
            <a:r>
              <a:rPr lang="en-US" sz="1700" b="1" dirty="0"/>
              <a:t>53%</a:t>
            </a:r>
            <a:r>
              <a:rPr lang="en-US" sz="1700" dirty="0"/>
              <a:t> of patients on </a:t>
            </a:r>
            <a:r>
              <a:rPr lang="en-US" sz="1700" b="1" i="1" dirty="0"/>
              <a:t>multiple</a:t>
            </a:r>
            <a:r>
              <a:rPr lang="en-US" sz="1700" dirty="0"/>
              <a:t> antihypertensives.</a:t>
            </a:r>
          </a:p>
          <a:p>
            <a:pPr marL="0">
              <a:spcBef>
                <a:spcPts val="0"/>
              </a:spcBef>
            </a:pPr>
            <a:r>
              <a:rPr lang="en-US" sz="1700" dirty="0"/>
              <a:t>Barriers to additional lifestyle modification include low health literacy, stress, and limited home BP monitoring.</a:t>
            </a:r>
            <a:endParaRPr lang="he-IL" sz="1700" dirty="0"/>
          </a:p>
          <a:p>
            <a:pPr marL="0" indent="0">
              <a:spcBef>
                <a:spcPts val="0"/>
              </a:spcBef>
              <a:buNone/>
            </a:pPr>
            <a:endParaRPr lang="en-US" sz="600" dirty="0"/>
          </a:p>
          <a:p>
            <a:pPr marL="0" indent="0">
              <a:spcBef>
                <a:spcPts val="0"/>
              </a:spcBef>
              <a:buNone/>
            </a:pPr>
            <a:r>
              <a:rPr lang="en-US" sz="1700" b="1" dirty="0"/>
              <a:t>Health System Barriers</a:t>
            </a:r>
          </a:p>
          <a:p>
            <a:pPr marL="0">
              <a:spcBef>
                <a:spcPts val="0"/>
              </a:spcBef>
            </a:pPr>
            <a:r>
              <a:rPr lang="en-US" sz="1700" dirty="0"/>
              <a:t>Lack of standardized BP measurement and treatment protocols.</a:t>
            </a:r>
          </a:p>
          <a:p>
            <a:pPr marL="0">
              <a:spcBef>
                <a:spcPts val="0"/>
              </a:spcBef>
            </a:pPr>
            <a:r>
              <a:rPr lang="en-US" sz="1700" dirty="0"/>
              <a:t>Limited team-based care, clinical decision support, and hypertension registries.</a:t>
            </a:r>
          </a:p>
          <a:p>
            <a:pPr marL="0">
              <a:spcBef>
                <a:spcPts val="0"/>
              </a:spcBef>
            </a:pPr>
            <a:r>
              <a:rPr lang="en-US" sz="1700" dirty="0"/>
              <a:t>Insufficient clinician feedback, QI infrastructure, and insurance reimbursement for non-physician team members.</a:t>
            </a:r>
          </a:p>
          <a:p>
            <a:pPr marL="0">
              <a:spcBef>
                <a:spcPts val="0"/>
              </a:spcBef>
            </a:pPr>
            <a:endParaRPr lang="en-US" sz="600" dirty="0"/>
          </a:p>
          <a:p>
            <a:pPr marL="0" indent="0">
              <a:spcBef>
                <a:spcPts val="0"/>
              </a:spcBef>
              <a:buNone/>
            </a:pPr>
            <a:r>
              <a:rPr lang="en-US" sz="1700" b="1" dirty="0"/>
              <a:t>Racial, Ethnic, and Socioeconomic Disparities</a:t>
            </a:r>
          </a:p>
          <a:p>
            <a:pPr marL="0">
              <a:spcBef>
                <a:spcPts val="0"/>
              </a:spcBef>
            </a:pPr>
            <a:r>
              <a:rPr lang="en-US" sz="1700" dirty="0"/>
              <a:t>BP control  lower among </a:t>
            </a:r>
            <a:r>
              <a:rPr lang="en-US" sz="1700" b="1" dirty="0"/>
              <a:t>Black, Hispanic, and Asian adults</a:t>
            </a:r>
            <a:r>
              <a:rPr lang="en-US" sz="1700" dirty="0"/>
              <a:t> than White adults.</a:t>
            </a:r>
          </a:p>
          <a:p>
            <a:pPr marL="0">
              <a:spcBef>
                <a:spcPts val="0"/>
              </a:spcBef>
            </a:pPr>
            <a:r>
              <a:rPr lang="en-US" sz="1700" dirty="0"/>
              <a:t>Social determinants account for a substantial portion of disparities.</a:t>
            </a:r>
          </a:p>
          <a:p>
            <a:pPr marL="0">
              <a:spcBef>
                <a:spcPts val="0"/>
              </a:spcBef>
            </a:pPr>
            <a:r>
              <a:rPr lang="en-US" sz="1700" dirty="0"/>
              <a:t>Persistent gaps reflect adherence barriers, environmental factors, discrimination, and structural inequities.</a:t>
            </a:r>
          </a:p>
        </p:txBody>
      </p:sp>
    </p:spTree>
    <p:extLst>
      <p:ext uri="{BB962C8B-B14F-4D97-AF65-F5344CB8AC3E}">
        <p14:creationId xmlns:p14="http://schemas.microsoft.com/office/powerpoint/2010/main" val="2481239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DE2F0-963B-D1FD-8166-453FE28795B6}"/>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33BCF353-409F-E3D3-C8FE-46DD0212CD71}"/>
              </a:ext>
            </a:extLst>
          </p:cNvPr>
          <p:cNvPicPr>
            <a:picLocks noChangeAspect="1"/>
          </p:cNvPicPr>
          <p:nvPr/>
        </p:nvPicPr>
        <p:blipFill>
          <a:blip r:embed="rId3"/>
          <a:stretch>
            <a:fillRect/>
          </a:stretch>
        </p:blipFill>
        <p:spPr>
          <a:xfrm>
            <a:off x="0" y="4370"/>
            <a:ext cx="12190179" cy="6853629"/>
          </a:xfrm>
          <a:prstGeom prst="rect">
            <a:avLst/>
          </a:prstGeom>
        </p:spPr>
      </p:pic>
      <p:sp>
        <p:nvSpPr>
          <p:cNvPr id="12" name="Rectangle 11">
            <a:extLst>
              <a:ext uri="{FF2B5EF4-FFF2-40B4-BE49-F238E27FC236}">
                <a16:creationId xmlns:a16="http://schemas.microsoft.com/office/drawing/2014/main" id="{7DC31FE7-547C-6CA0-B569-876F36868EBA}"/>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690DAC14-C540-52AD-6E02-00B55415F2FF}"/>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C1277A92-C5F4-07DD-48F4-777B16F993E0}"/>
              </a:ext>
            </a:extLst>
          </p:cNvPr>
          <p:cNvSpPr txBox="1"/>
          <p:nvPr/>
        </p:nvSpPr>
        <p:spPr>
          <a:xfrm>
            <a:off x="572490" y="1037273"/>
            <a:ext cx="11336744" cy="538609"/>
          </a:xfrm>
          <a:prstGeom prst="rect">
            <a:avLst/>
          </a:prstGeom>
          <a:noFill/>
        </p:spPr>
        <p:txBody>
          <a:bodyPr wrap="square">
            <a:spAutoFit/>
          </a:bodyPr>
          <a:lstStyle/>
          <a:p>
            <a:r>
              <a:rPr lang="en-US" sz="2900" b="1" dirty="0"/>
              <a:t>Landmark Success Story: Kaiser Permanente's System Redesign </a:t>
            </a:r>
          </a:p>
        </p:txBody>
      </p:sp>
      <p:sp>
        <p:nvSpPr>
          <p:cNvPr id="17" name="Content Placeholder 2">
            <a:extLst>
              <a:ext uri="{FF2B5EF4-FFF2-40B4-BE49-F238E27FC236}">
                <a16:creationId xmlns:a16="http://schemas.microsoft.com/office/drawing/2014/main" id="{F81830E4-84E9-F63B-E18E-04EC6D7D1AD9}"/>
              </a:ext>
            </a:extLst>
          </p:cNvPr>
          <p:cNvSpPr txBox="1">
            <a:spLocks/>
          </p:cNvSpPr>
          <p:nvPr/>
        </p:nvSpPr>
        <p:spPr>
          <a:xfrm>
            <a:off x="550456" y="1642401"/>
            <a:ext cx="11336744" cy="4881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Starting Point </a:t>
            </a:r>
            <a:r>
              <a:rPr lang="en-US" sz="1600" dirty="0"/>
              <a:t>(2001): BP control ~44% (2.3 mil. members) no standardized algorithm / performance feedback</a:t>
            </a:r>
            <a:br>
              <a:rPr lang="en-US" dirty="0"/>
            </a:br>
            <a:br>
              <a:rPr lang="en-US" sz="800" dirty="0"/>
            </a:br>
            <a:r>
              <a:rPr lang="en-US" sz="1600" b="1" dirty="0"/>
              <a:t>Ground Up Redesign</a:t>
            </a:r>
            <a:r>
              <a:rPr lang="en-US" sz="1600" dirty="0"/>
              <a:t> — Six Core Elements</a:t>
            </a:r>
            <a:br>
              <a:rPr lang="en-US" dirty="0"/>
            </a:br>
            <a:br>
              <a:rPr lang="en-US" sz="500" dirty="0"/>
            </a:br>
            <a:r>
              <a:rPr lang="en-US" sz="1600" dirty="0"/>
              <a:t>1. Population-level hypertension registry — track every uncontrolled patient</a:t>
            </a:r>
            <a:br>
              <a:rPr lang="en-US" dirty="0"/>
            </a:br>
            <a:br>
              <a:rPr lang="en-US" sz="500" dirty="0"/>
            </a:br>
            <a:r>
              <a:rPr lang="en-US" sz="1600" dirty="0"/>
              <a:t>2. Standardized treatment algorithm — reduced clinician-level variation</a:t>
            </a:r>
            <a:br>
              <a:rPr lang="en-US" dirty="0"/>
            </a:br>
            <a:br>
              <a:rPr lang="en-US" sz="500" dirty="0"/>
            </a:br>
            <a:r>
              <a:rPr lang="en-US" sz="1600" dirty="0"/>
              <a:t>3. Single-pill combination therapy (~2004–2005) — reduce pill burden, improve adherence</a:t>
            </a:r>
            <a:br>
              <a:rPr lang="en-US" dirty="0"/>
            </a:br>
            <a:br>
              <a:rPr lang="en-US" sz="500" dirty="0"/>
            </a:br>
            <a:r>
              <a:rPr lang="en-US" sz="1600" dirty="0"/>
              <a:t>4. Team-based care — pharmacists, nurses, MAs for BP checks, follow-up, and titration</a:t>
            </a:r>
            <a:br>
              <a:rPr lang="en-US" dirty="0"/>
            </a:br>
            <a:br>
              <a:rPr lang="en-US" sz="500" dirty="0"/>
            </a:br>
            <a:r>
              <a:rPr lang="en-US" sz="1600" dirty="0"/>
              <a:t>5. Performance metrics with continuous feedback across all facilities</a:t>
            </a:r>
            <a:br>
              <a:rPr lang="en-US" dirty="0"/>
            </a:br>
            <a:br>
              <a:rPr lang="en-US" sz="500" dirty="0"/>
            </a:br>
            <a:r>
              <a:rPr lang="en-US" sz="1600" dirty="0"/>
              <a:t>6. Targeted equity interventions — culturally tailored outreach, home BP monitoring</a:t>
            </a:r>
            <a:br>
              <a:rPr lang="en-US" dirty="0"/>
            </a:br>
            <a:br>
              <a:rPr lang="en-US" sz="800" dirty="0"/>
            </a:br>
            <a:r>
              <a:rPr lang="en-US" sz="1600" b="1" dirty="0"/>
              <a:t>Results</a:t>
            </a:r>
            <a:br>
              <a:rPr lang="en-US" dirty="0"/>
            </a:br>
            <a:br>
              <a:rPr lang="en-US" sz="500" dirty="0"/>
            </a:br>
            <a:r>
              <a:rPr lang="en-US" sz="1600" dirty="0"/>
              <a:t>- Kaiser Permanente BP control: 44% → 85–87% (2001–2011); national rates over same period: 55% → 64%</a:t>
            </a:r>
            <a:br>
              <a:rPr lang="en-US" dirty="0"/>
            </a:br>
            <a:br>
              <a:rPr lang="en-US" sz="500" dirty="0"/>
            </a:br>
            <a:r>
              <a:rPr lang="en-US" sz="1600" dirty="0"/>
              <a:t>- Model adapted to safety-net clinics - improvement across all racial/ethnic groups; Black-White narrowed from ~5–7 to ~2–4 %</a:t>
            </a:r>
            <a:br>
              <a:rPr lang="en-US" dirty="0"/>
            </a:br>
            <a:br>
              <a:rPr lang="en-US" sz="800" dirty="0"/>
            </a:br>
            <a:r>
              <a:rPr lang="en-US" sz="1600" b="1" dirty="0"/>
              <a:t>Key Point</a:t>
            </a:r>
            <a:r>
              <a:rPr lang="en-US" sz="1600" dirty="0"/>
              <a:t>: Kaiser's advantage was </a:t>
            </a:r>
            <a:r>
              <a:rPr lang="en-US" sz="1600" b="1" dirty="0"/>
              <a:t>data infrastructure and system redesign, not resources</a:t>
            </a:r>
            <a:r>
              <a:rPr lang="en-US" sz="1600" dirty="0"/>
              <a:t>. These elements are exportable —  2025 AHA/ACC Guidelines formally recommend team-based care, standardized protocols, and home BP monitoring</a:t>
            </a:r>
            <a:r>
              <a:rPr lang="en-US" dirty="0"/>
              <a:t>.</a:t>
            </a:r>
            <a:br>
              <a:rPr lang="en-US" dirty="0"/>
            </a:br>
            <a:br>
              <a:rPr lang="en-US" sz="1600" dirty="0"/>
            </a:br>
            <a:endParaRPr lang="en-US" sz="1600" dirty="0"/>
          </a:p>
        </p:txBody>
      </p:sp>
    </p:spTree>
    <p:extLst>
      <p:ext uri="{BB962C8B-B14F-4D97-AF65-F5344CB8AC3E}">
        <p14:creationId xmlns:p14="http://schemas.microsoft.com/office/powerpoint/2010/main" val="2650088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9140C-B834-C094-09CA-29A884E2DB3D}"/>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FCACE43A-66CE-490D-768C-D16CD95E24F6}"/>
              </a:ext>
            </a:extLst>
          </p:cNvPr>
          <p:cNvPicPr>
            <a:picLocks noChangeAspect="1"/>
          </p:cNvPicPr>
          <p:nvPr/>
        </p:nvPicPr>
        <p:blipFill>
          <a:blip r:embed="rId3"/>
          <a:stretch>
            <a:fillRect/>
          </a:stretch>
        </p:blipFill>
        <p:spPr>
          <a:xfrm>
            <a:off x="0" y="4370"/>
            <a:ext cx="12190179" cy="6853629"/>
          </a:xfrm>
          <a:prstGeom prst="rect">
            <a:avLst/>
          </a:prstGeom>
        </p:spPr>
      </p:pic>
      <p:sp>
        <p:nvSpPr>
          <p:cNvPr id="12" name="Rectangle 11">
            <a:extLst>
              <a:ext uri="{FF2B5EF4-FFF2-40B4-BE49-F238E27FC236}">
                <a16:creationId xmlns:a16="http://schemas.microsoft.com/office/drawing/2014/main" id="{7DA336E6-019A-0AA3-7E0B-0AEBFBB93B87}"/>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A3F9AF6C-12C2-014E-EB3B-BAA1DF65D937}"/>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a:latin typeface="Impact" panose="020B0806030902050204" pitchFamily="34" charset="0"/>
              </a:rPr>
              <a:t>HYPERTENSION CONTROL </a:t>
            </a:r>
            <a:br>
              <a:rPr lang="en-US">
                <a:latin typeface="Impact" panose="020B0806030902050204" pitchFamily="34" charset="0"/>
              </a:rPr>
            </a:br>
            <a:endParaRPr lang="en-US">
              <a:latin typeface="Impact" panose="020B0806030902050204" pitchFamily="34" charset="0"/>
            </a:endParaRPr>
          </a:p>
        </p:txBody>
      </p:sp>
      <p:sp>
        <p:nvSpPr>
          <p:cNvPr id="15" name="TextBox 14">
            <a:extLst>
              <a:ext uri="{FF2B5EF4-FFF2-40B4-BE49-F238E27FC236}">
                <a16:creationId xmlns:a16="http://schemas.microsoft.com/office/drawing/2014/main" id="{3B80BEA2-1188-B437-F65C-8A2E66505957}"/>
              </a:ext>
            </a:extLst>
          </p:cNvPr>
          <p:cNvSpPr txBox="1"/>
          <p:nvPr/>
        </p:nvSpPr>
        <p:spPr>
          <a:xfrm>
            <a:off x="561473" y="1081341"/>
            <a:ext cx="11336744" cy="523220"/>
          </a:xfrm>
          <a:prstGeom prst="rect">
            <a:avLst/>
          </a:prstGeom>
          <a:noFill/>
        </p:spPr>
        <p:txBody>
          <a:bodyPr wrap="square" lIns="91440" tIns="45720" rIns="91440" bIns="45720" anchor="t">
            <a:spAutoFit/>
          </a:bodyPr>
          <a:lstStyle/>
          <a:p>
            <a:r>
              <a:rPr lang="en-US" sz="2800" b="1" dirty="0"/>
              <a:t>Takeaways from 2025 Multi-Society Guidelines</a:t>
            </a:r>
          </a:p>
        </p:txBody>
      </p:sp>
      <p:sp>
        <p:nvSpPr>
          <p:cNvPr id="17" name="Content Placeholder 2">
            <a:extLst>
              <a:ext uri="{FF2B5EF4-FFF2-40B4-BE49-F238E27FC236}">
                <a16:creationId xmlns:a16="http://schemas.microsoft.com/office/drawing/2014/main" id="{A0648A72-61E0-AEB5-AC2A-EE29B99B6FE4}"/>
              </a:ext>
            </a:extLst>
          </p:cNvPr>
          <p:cNvSpPr txBox="1">
            <a:spLocks/>
          </p:cNvSpPr>
          <p:nvPr/>
        </p:nvSpPr>
        <p:spPr>
          <a:xfrm>
            <a:off x="550456" y="1667029"/>
            <a:ext cx="11336744" cy="3320607"/>
          </a:xfrm>
          <a:prstGeom prst="rect">
            <a:avLst/>
          </a:prstGeom>
        </p:spPr>
        <p:txBody>
          <a:bodyPr vert="horz" lIns="91440" tIns="45720" rIns="91440" bIns="45720" rtlCol="0" anchor="t">
            <a:noAutofit/>
          </a:bodyPr>
          <a:lstStyle/>
          <a:p>
            <a:pPr marL="285750" indent="-285750">
              <a:buFont typeface="Arial" panose="020B0604020202020204" pitchFamily="34" charset="0"/>
              <a:buChar char="•"/>
            </a:pPr>
            <a:r>
              <a:rPr lang="en-US" b="1" dirty="0"/>
              <a:t>Hypertension:</a:t>
            </a:r>
            <a:r>
              <a:rPr lang="en-US" dirty="0"/>
              <a:t> BP ≥130/80 mmHg; </a:t>
            </a:r>
            <a:r>
              <a:rPr lang="en-US" b="1" dirty="0"/>
              <a:t>Goal BP:</a:t>
            </a:r>
            <a:r>
              <a:rPr lang="en-US" dirty="0"/>
              <a:t> &lt;130/80 mmHg for most adults; SBP &lt;120 mmHg for select high-risk patients.</a:t>
            </a:r>
          </a:p>
          <a:p>
            <a:pPr marL="285750" indent="-285750">
              <a:buFont typeface="Arial" panose="020B0604020202020204" pitchFamily="34" charset="0"/>
              <a:buChar char="•"/>
            </a:pPr>
            <a:endParaRPr lang="en-US" sz="600" dirty="0"/>
          </a:p>
          <a:p>
            <a:pPr marL="285750" indent="-285750">
              <a:buFont typeface="Arial" panose="020B0604020202020204" pitchFamily="34" charset="0"/>
              <a:buChar char="•"/>
            </a:pPr>
            <a:r>
              <a:rPr lang="en-US" dirty="0"/>
              <a:t>Strong emphasis on </a:t>
            </a:r>
            <a:r>
              <a:rPr lang="en-US" b="1" dirty="0"/>
              <a:t>lifestyle mods:</a:t>
            </a:r>
            <a:r>
              <a:rPr lang="en-US" dirty="0"/>
              <a:t> DASH diet, exercise, weight loss, sodium, and alcohol reduction.</a:t>
            </a:r>
          </a:p>
          <a:p>
            <a:pPr marL="285750" indent="-285750">
              <a:buFont typeface="Arial" panose="020B0604020202020204" pitchFamily="34" charset="0"/>
              <a:buChar char="•"/>
            </a:pPr>
            <a:endParaRPr lang="en-US" sz="600" dirty="0"/>
          </a:p>
          <a:p>
            <a:pPr marL="285750" indent="-285750">
              <a:buFont typeface="Arial" panose="020B0604020202020204" pitchFamily="34" charset="0"/>
              <a:buChar char="•"/>
            </a:pPr>
            <a:r>
              <a:rPr lang="en-US" b="1" dirty="0"/>
              <a:t>Low-risk Stage 1 HTN:</a:t>
            </a:r>
            <a:r>
              <a:rPr lang="en-US" dirty="0"/>
              <a:t> Lifestyle therapy for 3–6 months before medication.</a:t>
            </a:r>
          </a:p>
          <a:p>
            <a:pPr marL="285750" indent="-285750">
              <a:buFont typeface="Arial" panose="020B0604020202020204" pitchFamily="34" charset="0"/>
              <a:buChar char="•"/>
            </a:pPr>
            <a:endParaRPr lang="en-US" sz="600" dirty="0"/>
          </a:p>
          <a:p>
            <a:pPr marL="285750" indent="-285750">
              <a:buFont typeface="Arial" panose="020B0604020202020204" pitchFamily="34" charset="0"/>
              <a:buChar char="•"/>
            </a:pPr>
            <a:r>
              <a:rPr lang="en-US" b="1" dirty="0"/>
              <a:t>Earlier pharmacologic treatment</a:t>
            </a:r>
            <a:r>
              <a:rPr lang="en-US" dirty="0"/>
              <a:t> for patients with diabetes, CKD, CVD, or elevated cardiovascular risk.</a:t>
            </a:r>
          </a:p>
          <a:p>
            <a:pPr marL="285750" indent="-285750">
              <a:buFont typeface="Arial" panose="020B0604020202020204" pitchFamily="34" charset="0"/>
              <a:buChar char="•"/>
            </a:pPr>
            <a:endParaRPr lang="en-US" sz="600" dirty="0"/>
          </a:p>
          <a:p>
            <a:pPr marL="285750" indent="-285750">
              <a:buFont typeface="Arial" panose="020B0604020202020204" pitchFamily="34" charset="0"/>
              <a:buChar char="•"/>
            </a:pPr>
            <a:r>
              <a:rPr lang="en-US" b="1" dirty="0"/>
              <a:t>Stage 2 HTN (≥140/90):</a:t>
            </a:r>
            <a:r>
              <a:rPr lang="en-US" dirty="0"/>
              <a:t> Initiate two agents, preferably as a single-pill combination.</a:t>
            </a:r>
          </a:p>
          <a:p>
            <a:pPr marL="285750" indent="-285750">
              <a:buFont typeface="Arial" panose="020B0604020202020204" pitchFamily="34" charset="0"/>
              <a:buChar char="•"/>
            </a:pPr>
            <a:endParaRPr lang="en-US" sz="600" dirty="0"/>
          </a:p>
          <a:p>
            <a:pPr marL="285750" indent="-285750">
              <a:buFont typeface="Arial" panose="020B0604020202020204" pitchFamily="34" charset="0"/>
              <a:buChar char="•"/>
            </a:pPr>
            <a:r>
              <a:rPr lang="en-US" dirty="0"/>
              <a:t>Emphasizes accurate BP measurement, home BP monitoring, use of </a:t>
            </a:r>
            <a:r>
              <a:rPr lang="en-US" b="1" dirty="0"/>
              <a:t>PREVENT</a:t>
            </a:r>
            <a:r>
              <a:rPr lang="en-US" dirty="0"/>
              <a:t> cardiovascular risk calculator.</a:t>
            </a:r>
          </a:p>
          <a:p>
            <a:endParaRPr lang="en-US" sz="600" dirty="0"/>
          </a:p>
          <a:p>
            <a:pPr marL="285750" indent="-285750">
              <a:buFont typeface="Arial" panose="020B0604020202020204" pitchFamily="34" charset="0"/>
              <a:buChar char="•"/>
            </a:pPr>
            <a:r>
              <a:rPr lang="en-US" dirty="0"/>
              <a:t>Promotes </a:t>
            </a:r>
            <a:r>
              <a:rPr lang="en-US" b="1" dirty="0"/>
              <a:t>team-based care</a:t>
            </a:r>
            <a:r>
              <a:rPr lang="en-US" dirty="0"/>
              <a:t> involving providers, nurses, pharmacists, and community health workers.</a:t>
            </a:r>
          </a:p>
          <a:p>
            <a:endParaRPr lang="en-US" sz="600" dirty="0"/>
          </a:p>
          <a:p>
            <a:pPr marL="285750" indent="-285750">
              <a:buFont typeface="Arial" panose="020B0604020202020204" pitchFamily="34" charset="0"/>
              <a:buChar char="•"/>
            </a:pPr>
            <a:r>
              <a:rPr lang="en-US" dirty="0"/>
              <a:t>Updated guidance for </a:t>
            </a:r>
            <a:r>
              <a:rPr lang="en-US" b="1" dirty="0"/>
              <a:t>pregnancy, older adults, and cardiovascular-kidney-metabolic health</a:t>
            </a:r>
            <a:r>
              <a:rPr lang="en-US" dirty="0"/>
              <a:t>.</a:t>
            </a:r>
          </a:p>
          <a:p>
            <a:pPr marL="298450" lvl="1" indent="-285750">
              <a:buFont typeface="Arial" panose="020B0604020202020204" pitchFamily="34" charset="0"/>
              <a:buChar char="•"/>
            </a:pPr>
            <a:endParaRPr lang="en-US" sz="1600" dirty="0"/>
          </a:p>
        </p:txBody>
      </p:sp>
      <p:sp>
        <p:nvSpPr>
          <p:cNvPr id="4" name="TextBox 3">
            <a:extLst>
              <a:ext uri="{FF2B5EF4-FFF2-40B4-BE49-F238E27FC236}">
                <a16:creationId xmlns:a16="http://schemas.microsoft.com/office/drawing/2014/main" id="{81887556-AFFB-8579-2CBD-D47FE3542EAB}"/>
              </a:ext>
            </a:extLst>
          </p:cNvPr>
          <p:cNvSpPr txBox="1"/>
          <p:nvPr/>
        </p:nvSpPr>
        <p:spPr>
          <a:xfrm>
            <a:off x="561472" y="5854042"/>
            <a:ext cx="11135227" cy="646331"/>
          </a:xfrm>
          <a:prstGeom prst="rect">
            <a:avLst/>
          </a:prstGeom>
          <a:noFill/>
        </p:spPr>
        <p:txBody>
          <a:bodyPr wrap="square">
            <a:spAutoFit/>
          </a:bodyPr>
          <a:lstStyle/>
          <a:p>
            <a:r>
              <a:rPr lang="en-US" i="1" dirty="0"/>
              <a:t>Developed by AHA, ACC, and partner organizations, building on successful Kaiser Permanente hypertension initiatives; endorsed by AANP, AMA, and 11 partner organizations.</a:t>
            </a:r>
          </a:p>
        </p:txBody>
      </p:sp>
    </p:spTree>
    <p:extLst>
      <p:ext uri="{BB962C8B-B14F-4D97-AF65-F5344CB8AC3E}">
        <p14:creationId xmlns:p14="http://schemas.microsoft.com/office/powerpoint/2010/main" val="2754149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A0F6F-6E4B-45A9-B56F-9F1A3D2616A7}"/>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6E2EAD79-5713-CF89-1ADB-95B5AD3D4A27}"/>
              </a:ext>
            </a:extLst>
          </p:cNvPr>
          <p:cNvPicPr>
            <a:picLocks noChangeAspect="1"/>
          </p:cNvPicPr>
          <p:nvPr/>
        </p:nvPicPr>
        <p:blipFill>
          <a:blip r:embed="rId3"/>
          <a:stretch>
            <a:fillRect/>
          </a:stretch>
        </p:blipFill>
        <p:spPr>
          <a:xfrm>
            <a:off x="0" y="4371"/>
            <a:ext cx="12201753" cy="6853629"/>
          </a:xfrm>
          <a:prstGeom prst="rect">
            <a:avLst/>
          </a:prstGeom>
        </p:spPr>
      </p:pic>
      <p:sp>
        <p:nvSpPr>
          <p:cNvPr id="12" name="Rectangle 11">
            <a:extLst>
              <a:ext uri="{FF2B5EF4-FFF2-40B4-BE49-F238E27FC236}">
                <a16:creationId xmlns:a16="http://schemas.microsoft.com/office/drawing/2014/main" id="{FA7F4D65-5434-8CC5-C431-1456D09E9B7A}"/>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graphicFrame>
        <p:nvGraphicFramePr>
          <p:cNvPr id="3" name="Chart 2">
            <a:extLst>
              <a:ext uri="{FF2B5EF4-FFF2-40B4-BE49-F238E27FC236}">
                <a16:creationId xmlns:a16="http://schemas.microsoft.com/office/drawing/2014/main" id="{CACABDED-F738-E778-4BCB-BE1A1E8FE932}"/>
              </a:ext>
            </a:extLst>
          </p:cNvPr>
          <p:cNvGraphicFramePr>
            <a:graphicFrameLocks/>
          </p:cNvGraphicFramePr>
          <p:nvPr>
            <p:extLst>
              <p:ext uri="{D42A27DB-BD31-4B8C-83A1-F6EECF244321}">
                <p14:modId xmlns:p14="http://schemas.microsoft.com/office/powerpoint/2010/main" val="3227588727"/>
              </p:ext>
            </p:extLst>
          </p:nvPr>
        </p:nvGraphicFramePr>
        <p:xfrm>
          <a:off x="4792717" y="1790700"/>
          <a:ext cx="6903983" cy="4030027"/>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194C814A-F5B1-7391-DDC9-A292F822D818}"/>
              </a:ext>
            </a:extLst>
          </p:cNvPr>
          <p:cNvSpPr txBox="1"/>
          <p:nvPr/>
        </p:nvSpPr>
        <p:spPr>
          <a:xfrm>
            <a:off x="550456" y="1037273"/>
            <a:ext cx="11336744" cy="584775"/>
          </a:xfrm>
          <a:prstGeom prst="rect">
            <a:avLst/>
          </a:prstGeom>
          <a:noFill/>
        </p:spPr>
        <p:txBody>
          <a:bodyPr wrap="square">
            <a:spAutoFit/>
          </a:bodyPr>
          <a:lstStyle/>
          <a:p>
            <a:r>
              <a:rPr lang="en-US" sz="3200" b="1" dirty="0"/>
              <a:t>HHC 2024 Performance Data</a:t>
            </a:r>
          </a:p>
        </p:txBody>
      </p:sp>
      <p:sp>
        <p:nvSpPr>
          <p:cNvPr id="8" name="Title 1">
            <a:extLst>
              <a:ext uri="{FF2B5EF4-FFF2-40B4-BE49-F238E27FC236}">
                <a16:creationId xmlns:a16="http://schemas.microsoft.com/office/drawing/2014/main" id="{D9A6FA33-306E-83AF-EE20-756986FD54C5}"/>
              </a:ext>
            </a:extLst>
          </p:cNvPr>
          <p:cNvSpPr txBox="1">
            <a:spLocks/>
          </p:cNvSpPr>
          <p:nvPr/>
        </p:nvSpPr>
        <p:spPr>
          <a:xfrm>
            <a:off x="554631" y="294611"/>
            <a:ext cx="11111892" cy="694740"/>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6" name="TextBox 5">
            <a:extLst>
              <a:ext uri="{FF2B5EF4-FFF2-40B4-BE49-F238E27FC236}">
                <a16:creationId xmlns:a16="http://schemas.microsoft.com/office/drawing/2014/main" id="{D00FCA5B-0620-DB5E-E916-BA9EABF4F9B7}"/>
              </a:ext>
            </a:extLst>
          </p:cNvPr>
          <p:cNvSpPr txBox="1"/>
          <p:nvPr/>
        </p:nvSpPr>
        <p:spPr>
          <a:xfrm>
            <a:off x="647699" y="2561097"/>
            <a:ext cx="3948051" cy="1877437"/>
          </a:xfrm>
          <a:prstGeom prst="rect">
            <a:avLst/>
          </a:prstGeom>
          <a:noFill/>
        </p:spPr>
        <p:txBody>
          <a:bodyPr wrap="square">
            <a:spAutoFit/>
          </a:bodyPr>
          <a:lstStyle/>
          <a:p>
            <a:r>
              <a:rPr lang="en-US" b="0" i="0" u="none" strike="noStrike" dirty="0">
                <a:solidFill>
                  <a:srgbClr val="000000"/>
                </a:solidFill>
                <a:effectLst/>
                <a:latin typeface="-webkit-standard"/>
              </a:rPr>
              <a:t>Overall hypertension control was </a:t>
            </a:r>
            <a:r>
              <a:rPr lang="en-US" b="1" i="0" u="none" strike="noStrike" dirty="0">
                <a:solidFill>
                  <a:srgbClr val="000000"/>
                </a:solidFill>
                <a:effectLst/>
                <a:latin typeface="-webkit-standard"/>
              </a:rPr>
              <a:t>63.5%</a:t>
            </a:r>
            <a:r>
              <a:rPr lang="en-US" b="0" i="0" u="none" strike="noStrike" dirty="0">
                <a:solidFill>
                  <a:srgbClr val="000000"/>
                </a:solidFill>
                <a:effectLst/>
                <a:latin typeface="-webkit-standard"/>
              </a:rPr>
              <a:t>, exceeding the </a:t>
            </a:r>
            <a:r>
              <a:rPr lang="en-US" b="1" i="0" u="none" strike="noStrike" dirty="0">
                <a:solidFill>
                  <a:srgbClr val="000000"/>
                </a:solidFill>
                <a:effectLst/>
                <a:latin typeface="-webkit-standard"/>
              </a:rPr>
              <a:t>62.0%</a:t>
            </a:r>
            <a:r>
              <a:rPr lang="en-US" b="0" i="0" u="none" strike="noStrike" dirty="0">
                <a:solidFill>
                  <a:srgbClr val="000000"/>
                </a:solidFill>
                <a:effectLst/>
                <a:latin typeface="-webkit-standard"/>
              </a:rPr>
              <a:t> goal. </a:t>
            </a:r>
          </a:p>
          <a:p>
            <a:endParaRPr lang="en-US" sz="800" dirty="0">
              <a:solidFill>
                <a:srgbClr val="000000"/>
              </a:solidFill>
              <a:latin typeface="-webkit-standard"/>
            </a:endParaRPr>
          </a:p>
          <a:p>
            <a:r>
              <a:rPr lang="en-US" b="0" i="0" u="none" strike="noStrike" dirty="0">
                <a:solidFill>
                  <a:srgbClr val="000000"/>
                </a:solidFill>
                <a:effectLst/>
                <a:latin typeface="-webkit-standard"/>
              </a:rPr>
              <a:t>Performance varied across teams, ranging from </a:t>
            </a:r>
            <a:r>
              <a:rPr lang="en-US" b="1" i="0" u="none" strike="noStrike" dirty="0">
                <a:solidFill>
                  <a:srgbClr val="000000"/>
                </a:solidFill>
                <a:effectLst/>
                <a:latin typeface="-webkit-standard"/>
              </a:rPr>
              <a:t>58.2%–70.0%</a:t>
            </a:r>
            <a:r>
              <a:rPr lang="en-US" b="0" i="0" u="none" strike="noStrike" dirty="0">
                <a:solidFill>
                  <a:srgbClr val="000000"/>
                </a:solidFill>
                <a:effectLst/>
                <a:latin typeface="-webkit-standard"/>
              </a:rPr>
              <a:t>, with Blue Team and Chicopee below target and Green and Red Teams above target.</a:t>
            </a:r>
            <a:endParaRPr lang="en-US" dirty="0"/>
          </a:p>
        </p:txBody>
      </p:sp>
      <p:sp>
        <p:nvSpPr>
          <p:cNvPr id="9" name="TextBox 8">
            <a:extLst>
              <a:ext uri="{FF2B5EF4-FFF2-40B4-BE49-F238E27FC236}">
                <a16:creationId xmlns:a16="http://schemas.microsoft.com/office/drawing/2014/main" id="{17F4EA32-222A-1E53-2F8B-7F44EC5E3A7F}"/>
              </a:ext>
            </a:extLst>
          </p:cNvPr>
          <p:cNvSpPr txBox="1"/>
          <p:nvPr/>
        </p:nvSpPr>
        <p:spPr>
          <a:xfrm>
            <a:off x="5575860" y="5908070"/>
            <a:ext cx="6090663" cy="369332"/>
          </a:xfrm>
          <a:prstGeom prst="rect">
            <a:avLst/>
          </a:prstGeom>
          <a:noFill/>
        </p:spPr>
        <p:txBody>
          <a:bodyPr wrap="square">
            <a:spAutoFit/>
          </a:bodyPr>
          <a:lstStyle/>
          <a:p>
            <a:r>
              <a:rPr lang="en-US" sz="1800" i="1" dirty="0"/>
              <a:t>From: Medical Team </a:t>
            </a:r>
            <a:r>
              <a:rPr lang="en-US" i="1" dirty="0"/>
              <a:t>Meeting quality measures (10/15/25 )</a:t>
            </a:r>
          </a:p>
        </p:txBody>
      </p:sp>
      <p:cxnSp>
        <p:nvCxnSpPr>
          <p:cNvPr id="11" name="Straight Connector 10">
            <a:extLst>
              <a:ext uri="{FF2B5EF4-FFF2-40B4-BE49-F238E27FC236}">
                <a16:creationId xmlns:a16="http://schemas.microsoft.com/office/drawing/2014/main" id="{2076262B-9895-0416-5C31-40EF0DFBCC5D}"/>
              </a:ext>
            </a:extLst>
          </p:cNvPr>
          <p:cNvCxnSpPr>
            <a:cxnSpLocks/>
          </p:cNvCxnSpPr>
          <p:nvPr/>
        </p:nvCxnSpPr>
        <p:spPr>
          <a:xfrm>
            <a:off x="5367647" y="2636322"/>
            <a:ext cx="6329053" cy="0"/>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1323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4AF2F-B424-7C4A-93B2-450D90AEDCBD}"/>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7E5B108F-DF04-9FDF-E1CA-58DE8E8C9173}"/>
              </a:ext>
            </a:extLst>
          </p:cNvPr>
          <p:cNvPicPr>
            <a:picLocks noChangeAspect="1"/>
          </p:cNvPicPr>
          <p:nvPr/>
        </p:nvPicPr>
        <p:blipFill>
          <a:blip r:embed="rId3"/>
          <a:stretch>
            <a:fillRect/>
          </a:stretch>
        </p:blipFill>
        <p:spPr>
          <a:xfrm>
            <a:off x="0" y="4370"/>
            <a:ext cx="12190179" cy="6853629"/>
          </a:xfrm>
          <a:prstGeom prst="rect">
            <a:avLst/>
          </a:prstGeom>
        </p:spPr>
      </p:pic>
      <p:sp>
        <p:nvSpPr>
          <p:cNvPr id="17" name="Content Placeholder 2">
            <a:extLst>
              <a:ext uri="{FF2B5EF4-FFF2-40B4-BE49-F238E27FC236}">
                <a16:creationId xmlns:a16="http://schemas.microsoft.com/office/drawing/2014/main" id="{494F68D7-84EB-5F75-ABCB-5F55E61CE719}"/>
              </a:ext>
            </a:extLst>
          </p:cNvPr>
          <p:cNvSpPr txBox="1">
            <a:spLocks/>
          </p:cNvSpPr>
          <p:nvPr/>
        </p:nvSpPr>
        <p:spPr>
          <a:xfrm>
            <a:off x="127546" y="1279592"/>
            <a:ext cx="11336744" cy="4881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br>
              <a:rPr lang="en-US" sz="1600"/>
            </a:br>
            <a:endParaRPr lang="en-US" sz="1600"/>
          </a:p>
        </p:txBody>
      </p:sp>
      <p:sp>
        <p:nvSpPr>
          <p:cNvPr id="3" name="TextBox 2">
            <a:extLst>
              <a:ext uri="{FF2B5EF4-FFF2-40B4-BE49-F238E27FC236}">
                <a16:creationId xmlns:a16="http://schemas.microsoft.com/office/drawing/2014/main" id="{9838222A-8A94-1ECF-7D98-BE75FFB4E6C4}"/>
              </a:ext>
            </a:extLst>
          </p:cNvPr>
          <p:cNvSpPr txBox="1"/>
          <p:nvPr/>
        </p:nvSpPr>
        <p:spPr>
          <a:xfrm>
            <a:off x="561472" y="1609822"/>
            <a:ext cx="11135227" cy="493981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Successful programs (e.g., </a:t>
            </a:r>
            <a:r>
              <a:rPr lang="en-US" b="1" dirty="0"/>
              <a:t>Kaiser Permanente</a:t>
            </a:r>
            <a:r>
              <a:rPr lang="en-US" dirty="0"/>
              <a:t>) first identified barriers before implementing change.</a:t>
            </a:r>
          </a:p>
          <a:p>
            <a:pPr marL="285750" indent="-285750">
              <a:buFont typeface="Arial" panose="020B0604020202020204" pitchFamily="34" charset="0"/>
              <a:buChar char="•"/>
            </a:pPr>
            <a:r>
              <a:rPr lang="en-US" dirty="0"/>
              <a:t>Barriers differ across clinics / patient populations; effective improvement begins by understanding local challenges and existing strengths.</a:t>
            </a:r>
          </a:p>
          <a:p>
            <a:endParaRPr lang="en-US" sz="600" dirty="0"/>
          </a:p>
          <a:p>
            <a:pPr>
              <a:spcBef>
                <a:spcPts val="600"/>
              </a:spcBef>
            </a:pPr>
            <a:r>
              <a:rPr lang="en-US" b="1" dirty="0"/>
              <a:t>Our Approach (PDSA – Plan • Do • Study • Act)</a:t>
            </a:r>
          </a:p>
          <a:p>
            <a:pPr>
              <a:spcBef>
                <a:spcPts val="600"/>
              </a:spcBef>
            </a:pPr>
            <a:r>
              <a:rPr lang="en-US" b="1" dirty="0"/>
              <a:t>Plan:</a:t>
            </a:r>
            <a:r>
              <a:rPr lang="en-US" dirty="0"/>
              <a:t> Developed QI-approved surveys for patients, providers, and clinical staff.</a:t>
            </a:r>
          </a:p>
          <a:p>
            <a:pPr>
              <a:spcBef>
                <a:spcPts val="600"/>
              </a:spcBef>
            </a:pPr>
            <a:r>
              <a:rPr lang="en-US" b="1" dirty="0"/>
              <a:t>Do:</a:t>
            </a:r>
            <a:r>
              <a:rPr lang="en-US" dirty="0"/>
              <a:t> Distributed surveys across HHC care teams and patients to capture multiple stakeholder perspectives.</a:t>
            </a:r>
          </a:p>
          <a:p>
            <a:pPr>
              <a:spcBef>
                <a:spcPts val="600"/>
              </a:spcBef>
            </a:pPr>
            <a:r>
              <a:rPr lang="en-US" b="1" dirty="0"/>
              <a:t>Study:</a:t>
            </a:r>
            <a:r>
              <a:rPr lang="en-US" dirty="0"/>
              <a:t> Analyzed responses to identify barriers, successful practices, and opportunities for improvement.</a:t>
            </a:r>
          </a:p>
          <a:p>
            <a:pPr>
              <a:spcBef>
                <a:spcPts val="600"/>
              </a:spcBef>
            </a:pPr>
            <a:r>
              <a:rPr lang="en-US" b="1" dirty="0"/>
              <a:t>Act:</a:t>
            </a:r>
            <a:r>
              <a:rPr lang="en-US" dirty="0"/>
              <a:t> Use findings to prioritize targeted interventions to improve hypertension control.</a:t>
            </a:r>
          </a:p>
          <a:p>
            <a:endParaRPr lang="en-US" dirty="0"/>
          </a:p>
          <a:p>
            <a:r>
              <a:rPr lang="en-US" b="1" dirty="0"/>
              <a:t>Transition to Results</a:t>
            </a:r>
          </a:p>
          <a:p>
            <a:r>
              <a:rPr lang="en-US" dirty="0"/>
              <a:t>The following survey results identify high-yield opportunities to strengthen HTN management at HHC.</a:t>
            </a:r>
          </a:p>
          <a:p>
            <a:endParaRPr lang="en-US" dirty="0"/>
          </a:p>
          <a:p>
            <a:endParaRPr lang="en-US" dirty="0"/>
          </a:p>
          <a:p>
            <a:r>
              <a:rPr lang="en-US" b="1" dirty="0"/>
              <a:t>Key Point: </a:t>
            </a:r>
            <a:r>
              <a:rPr lang="en-US" i="1" dirty="0"/>
              <a:t>Like Kaiser Permanente, we first diagnosed our own system by listening to patients, providers, and staff before designing targeted quality improvement interventions.</a:t>
            </a:r>
          </a:p>
          <a:p>
            <a:endParaRPr lang="en-US" sz="1400" dirty="0"/>
          </a:p>
        </p:txBody>
      </p:sp>
      <p:sp>
        <p:nvSpPr>
          <p:cNvPr id="9" name="Title 1">
            <a:extLst>
              <a:ext uri="{FF2B5EF4-FFF2-40B4-BE49-F238E27FC236}">
                <a16:creationId xmlns:a16="http://schemas.microsoft.com/office/drawing/2014/main" id="{DED456AA-A807-A62F-0F5E-9CD5C1A5B451}"/>
              </a:ext>
            </a:extLst>
          </p:cNvPr>
          <p:cNvSpPr txBox="1">
            <a:spLocks/>
          </p:cNvSpPr>
          <p:nvPr/>
        </p:nvSpPr>
        <p:spPr>
          <a:xfrm>
            <a:off x="554631" y="294611"/>
            <a:ext cx="11111892" cy="694740"/>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6" name="TextBox 5">
            <a:extLst>
              <a:ext uri="{FF2B5EF4-FFF2-40B4-BE49-F238E27FC236}">
                <a16:creationId xmlns:a16="http://schemas.microsoft.com/office/drawing/2014/main" id="{06202B45-3041-620C-7FA0-9B3922B2518D}"/>
              </a:ext>
            </a:extLst>
          </p:cNvPr>
          <p:cNvSpPr txBox="1"/>
          <p:nvPr/>
        </p:nvSpPr>
        <p:spPr>
          <a:xfrm>
            <a:off x="550456" y="1026256"/>
            <a:ext cx="11336744" cy="584775"/>
          </a:xfrm>
          <a:prstGeom prst="rect">
            <a:avLst/>
          </a:prstGeom>
          <a:noFill/>
        </p:spPr>
        <p:txBody>
          <a:bodyPr wrap="square">
            <a:spAutoFit/>
          </a:bodyPr>
          <a:lstStyle/>
          <a:p>
            <a:r>
              <a:rPr lang="en-US" sz="3200" b="1" dirty="0"/>
              <a:t>Conceptual Framework / Rationale for Our QI Project</a:t>
            </a:r>
          </a:p>
        </p:txBody>
      </p:sp>
      <p:sp>
        <p:nvSpPr>
          <p:cNvPr id="10" name="Rectangle 9">
            <a:extLst>
              <a:ext uri="{FF2B5EF4-FFF2-40B4-BE49-F238E27FC236}">
                <a16:creationId xmlns:a16="http://schemas.microsoft.com/office/drawing/2014/main" id="{F42BD250-82B2-D2D4-1B99-FCB4FEAAB46B}"/>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extLst>
      <p:ext uri="{BB962C8B-B14F-4D97-AF65-F5344CB8AC3E}">
        <p14:creationId xmlns:p14="http://schemas.microsoft.com/office/powerpoint/2010/main" val="1297808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2C6E3-33C7-96DC-278E-FF0B12E8FE6D}"/>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29C1C7DC-FEF8-6C2A-5539-C98AC079568D}"/>
              </a:ext>
            </a:extLst>
          </p:cNvPr>
          <p:cNvPicPr>
            <a:picLocks noChangeAspect="1"/>
          </p:cNvPicPr>
          <p:nvPr/>
        </p:nvPicPr>
        <p:blipFill>
          <a:blip r:embed="rId3"/>
          <a:stretch>
            <a:fillRect/>
          </a:stretch>
        </p:blipFill>
        <p:spPr>
          <a:xfrm>
            <a:off x="0" y="4370"/>
            <a:ext cx="12190179" cy="6853629"/>
          </a:xfrm>
          <a:prstGeom prst="rect">
            <a:avLst/>
          </a:prstGeom>
        </p:spPr>
      </p:pic>
      <p:sp>
        <p:nvSpPr>
          <p:cNvPr id="17" name="Content Placeholder 2">
            <a:extLst>
              <a:ext uri="{FF2B5EF4-FFF2-40B4-BE49-F238E27FC236}">
                <a16:creationId xmlns:a16="http://schemas.microsoft.com/office/drawing/2014/main" id="{C5B115A8-6858-3420-2F96-2EDABD7D9086}"/>
              </a:ext>
            </a:extLst>
          </p:cNvPr>
          <p:cNvSpPr txBox="1">
            <a:spLocks/>
          </p:cNvSpPr>
          <p:nvPr/>
        </p:nvSpPr>
        <p:spPr>
          <a:xfrm>
            <a:off x="127546" y="1279592"/>
            <a:ext cx="11336744" cy="4881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br>
              <a:rPr lang="en-US" sz="1600" dirty="0"/>
            </a:br>
            <a:endParaRPr lang="en-US" sz="1600" dirty="0"/>
          </a:p>
        </p:txBody>
      </p:sp>
      <p:sp>
        <p:nvSpPr>
          <p:cNvPr id="4" name="TextBox 3">
            <a:extLst>
              <a:ext uri="{FF2B5EF4-FFF2-40B4-BE49-F238E27FC236}">
                <a16:creationId xmlns:a16="http://schemas.microsoft.com/office/drawing/2014/main" id="{CA43E552-037A-15E5-A985-321FCD081AD3}"/>
              </a:ext>
            </a:extLst>
          </p:cNvPr>
          <p:cNvSpPr txBox="1"/>
          <p:nvPr/>
        </p:nvSpPr>
        <p:spPr>
          <a:xfrm>
            <a:off x="561472" y="1721201"/>
            <a:ext cx="11325727" cy="4524315"/>
          </a:xfrm>
          <a:prstGeom prst="rect">
            <a:avLst/>
          </a:prstGeom>
          <a:noFill/>
        </p:spPr>
        <p:txBody>
          <a:bodyPr wrap="square" lIns="91440" tIns="45720" rIns="91440" bIns="45720" rtlCol="0" anchor="t">
            <a:spAutoFit/>
          </a:bodyPr>
          <a:lstStyle/>
          <a:p>
            <a:r>
              <a:rPr lang="en-US" b="1" dirty="0"/>
              <a:t>Project Design</a:t>
            </a:r>
          </a:p>
          <a:p>
            <a:pPr marL="752475" indent="-285750">
              <a:buFont typeface="Arial" panose="020B0604020202020204" pitchFamily="34" charset="0"/>
              <a:buChar char="•"/>
            </a:pPr>
            <a:r>
              <a:rPr lang="en-US" dirty="0"/>
              <a:t>QI project led by 3 NP residents</a:t>
            </a:r>
          </a:p>
          <a:p>
            <a:pPr marL="752475" indent="-285750">
              <a:buFont typeface="Arial" panose="020B0604020202020204" pitchFamily="34" charset="0"/>
              <a:buChar char="•"/>
            </a:pPr>
            <a:r>
              <a:rPr lang="en-US" dirty="0"/>
              <a:t>Surveys developed for MAs, RNs, providers, pharmacists, patients based on literature-identified barriers</a:t>
            </a:r>
          </a:p>
          <a:p>
            <a:r>
              <a:rPr lang="en-US" b="1" dirty="0"/>
              <a:t>Recruitment</a:t>
            </a:r>
          </a:p>
          <a:p>
            <a:pPr marL="752475" indent="-285750">
              <a:buFont typeface="Arial" panose="020B0604020202020204" pitchFamily="34" charset="0"/>
              <a:buChar char="•"/>
            </a:pPr>
            <a:r>
              <a:rPr lang="en-US" dirty="0"/>
              <a:t>Staff recruited via email, team meetings, and flyers</a:t>
            </a:r>
          </a:p>
          <a:p>
            <a:pPr marL="752475" indent="-285750">
              <a:buFont typeface="Arial" panose="020B0604020202020204" pitchFamily="34" charset="0"/>
              <a:buChar char="•"/>
            </a:pPr>
            <a:r>
              <a:rPr lang="en-US" dirty="0"/>
              <a:t>Patient surveys distributed to adults with hypertension</a:t>
            </a:r>
          </a:p>
          <a:p>
            <a:r>
              <a:rPr lang="en-US" b="1" dirty="0"/>
              <a:t>Data Collection</a:t>
            </a:r>
          </a:p>
          <a:p>
            <a:pPr marL="752475" indent="-285750">
              <a:buFont typeface="Arial" panose="020B0604020202020204" pitchFamily="34" charset="0"/>
              <a:buChar char="•"/>
            </a:pPr>
            <a:r>
              <a:rPr lang="en-US" dirty="0"/>
              <a:t>Staff surveys via SurveyMonkey</a:t>
            </a:r>
          </a:p>
          <a:p>
            <a:pPr marL="752475" indent="-285750">
              <a:buFont typeface="Arial" panose="020B0604020202020204" pitchFamily="34" charset="0"/>
              <a:buChar char="•"/>
            </a:pPr>
            <a:r>
              <a:rPr lang="en-US" dirty="0"/>
              <a:t>Patient surveys distributed at clinic check-in</a:t>
            </a:r>
          </a:p>
          <a:p>
            <a:pPr marL="752475" indent="-285750">
              <a:buFont typeface="Arial" panose="020B0604020202020204" pitchFamily="34" charset="0"/>
              <a:buChar char="•"/>
            </a:pPr>
            <a:r>
              <a:rPr lang="en-US" dirty="0"/>
              <a:t>Data collected for cross-team comparison</a:t>
            </a:r>
          </a:p>
          <a:p>
            <a:r>
              <a:rPr lang="en-US" b="1" dirty="0"/>
              <a:t>Tools</a:t>
            </a:r>
          </a:p>
          <a:p>
            <a:pPr marL="752475" indent="-285750">
              <a:buFont typeface="Arial" panose="020B0604020202020204" pitchFamily="34" charset="0"/>
              <a:buChar char="•"/>
            </a:pPr>
            <a:r>
              <a:rPr lang="en-US" dirty="0"/>
              <a:t>Project-specific surveys informed by literature on:</a:t>
            </a:r>
          </a:p>
          <a:p>
            <a:pPr marL="752475" lvl="1" indent="-285750">
              <a:buFont typeface="Arial" panose="020B0604020202020204" pitchFamily="34" charset="0"/>
              <a:buChar char="•"/>
            </a:pPr>
            <a:r>
              <a:rPr lang="en-US" dirty="0"/>
              <a:t>Hypertension management</a:t>
            </a:r>
          </a:p>
          <a:p>
            <a:pPr marL="752475" lvl="1" indent="-285750">
              <a:buFont typeface="Arial" panose="020B0604020202020204" pitchFamily="34" charset="0"/>
              <a:buChar char="•"/>
            </a:pPr>
            <a:r>
              <a:rPr lang="en-US" dirty="0"/>
              <a:t>Treatment adherence</a:t>
            </a:r>
          </a:p>
          <a:p>
            <a:pPr marL="752475" lvl="1" indent="-285750">
              <a:buFont typeface="Arial" panose="020B0604020202020204" pitchFamily="34" charset="0"/>
              <a:buChar char="•"/>
            </a:pPr>
            <a:r>
              <a:rPr lang="en-US" dirty="0"/>
              <a:t>Workflow and care coordination</a:t>
            </a:r>
          </a:p>
          <a:p>
            <a:pPr marL="752475" lvl="1" indent="-285750">
              <a:buFont typeface="Arial" panose="020B0604020202020204" pitchFamily="34" charset="0"/>
              <a:buChar char="•"/>
            </a:pPr>
            <a:r>
              <a:rPr lang="en-US" dirty="0"/>
              <a:t>Patient education</a:t>
            </a:r>
          </a:p>
        </p:txBody>
      </p:sp>
      <p:sp>
        <p:nvSpPr>
          <p:cNvPr id="6" name="Rectangle 5">
            <a:extLst>
              <a:ext uri="{FF2B5EF4-FFF2-40B4-BE49-F238E27FC236}">
                <a16:creationId xmlns:a16="http://schemas.microsoft.com/office/drawing/2014/main" id="{AC430517-8B56-92BA-D664-949115F2BE78}"/>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7" name="Title 1">
            <a:extLst>
              <a:ext uri="{FF2B5EF4-FFF2-40B4-BE49-F238E27FC236}">
                <a16:creationId xmlns:a16="http://schemas.microsoft.com/office/drawing/2014/main" id="{C5AFD91F-6798-E636-BFCD-37E7F40AE4C9}"/>
              </a:ext>
            </a:extLst>
          </p:cNvPr>
          <p:cNvSpPr txBox="1">
            <a:spLocks/>
          </p:cNvSpPr>
          <p:nvPr/>
        </p:nvSpPr>
        <p:spPr>
          <a:xfrm>
            <a:off x="554631" y="294611"/>
            <a:ext cx="11111892" cy="694740"/>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8" name="TextBox 7">
            <a:extLst>
              <a:ext uri="{FF2B5EF4-FFF2-40B4-BE49-F238E27FC236}">
                <a16:creationId xmlns:a16="http://schemas.microsoft.com/office/drawing/2014/main" id="{5859AEFF-6CED-9447-C952-5E056C662855}"/>
              </a:ext>
            </a:extLst>
          </p:cNvPr>
          <p:cNvSpPr txBox="1"/>
          <p:nvPr/>
        </p:nvSpPr>
        <p:spPr>
          <a:xfrm>
            <a:off x="550456" y="1037273"/>
            <a:ext cx="11336744" cy="584775"/>
          </a:xfrm>
          <a:prstGeom prst="rect">
            <a:avLst/>
          </a:prstGeom>
          <a:noFill/>
        </p:spPr>
        <p:txBody>
          <a:bodyPr wrap="square">
            <a:spAutoFit/>
          </a:bodyPr>
          <a:lstStyle/>
          <a:p>
            <a:r>
              <a:rPr lang="en-US" sz="3200" b="1" dirty="0"/>
              <a:t>Methodology</a:t>
            </a:r>
          </a:p>
        </p:txBody>
      </p:sp>
    </p:spTree>
    <p:extLst>
      <p:ext uri="{BB962C8B-B14F-4D97-AF65-F5344CB8AC3E}">
        <p14:creationId xmlns:p14="http://schemas.microsoft.com/office/powerpoint/2010/main" val="1239264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E0970-0B7B-FF9C-2F63-0223BC797DC5}"/>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9590556E-6885-2C35-DD29-E92B8278F8E4}"/>
              </a:ext>
            </a:extLst>
          </p:cNvPr>
          <p:cNvPicPr>
            <a:picLocks noChangeAspect="1"/>
          </p:cNvPicPr>
          <p:nvPr/>
        </p:nvPicPr>
        <p:blipFill>
          <a:blip r:embed="rId3"/>
          <a:stretch>
            <a:fillRect/>
          </a:stretch>
        </p:blipFill>
        <p:spPr>
          <a:xfrm>
            <a:off x="0" y="4370"/>
            <a:ext cx="12190179" cy="6853629"/>
          </a:xfrm>
          <a:prstGeom prst="rect">
            <a:avLst/>
          </a:prstGeom>
        </p:spPr>
      </p:pic>
      <p:sp>
        <p:nvSpPr>
          <p:cNvPr id="12" name="Rectangle 11">
            <a:extLst>
              <a:ext uri="{FF2B5EF4-FFF2-40B4-BE49-F238E27FC236}">
                <a16:creationId xmlns:a16="http://schemas.microsoft.com/office/drawing/2014/main" id="{297358B0-F32A-B2BD-DDE0-52A9116CE9F8}"/>
              </a:ext>
            </a:extLst>
          </p:cNvPr>
          <p:cNvSpPr/>
          <p:nvPr/>
        </p:nvSpPr>
        <p:spPr>
          <a:xfrm>
            <a:off x="399432" y="884147"/>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3" name="Title 1">
            <a:extLst>
              <a:ext uri="{FF2B5EF4-FFF2-40B4-BE49-F238E27FC236}">
                <a16:creationId xmlns:a16="http://schemas.microsoft.com/office/drawing/2014/main" id="{B317867D-2FC0-95BE-2857-48B76498D87F}"/>
              </a:ext>
            </a:extLst>
          </p:cNvPr>
          <p:cNvSpPr>
            <a:spLocks noGrp="1"/>
          </p:cNvSpPr>
          <p:nvPr>
            <p:ph type="title"/>
          </p:nvPr>
        </p:nvSpPr>
        <p:spPr>
          <a:xfrm>
            <a:off x="560143" y="189407"/>
            <a:ext cx="10591738" cy="694740"/>
          </a:xfrm>
        </p:spPr>
        <p:txBody>
          <a:bodyPr>
            <a:normAutofit fontScale="90000"/>
          </a:bodyPr>
          <a:lstStyle/>
          <a:p>
            <a:pPr>
              <a:spcBef>
                <a:spcPts val="0"/>
              </a:spcBef>
            </a:pPr>
            <a:r>
              <a:rPr lang="en-US" dirty="0">
                <a:latin typeface="Impact"/>
              </a:rPr>
              <a:t>Patient Survey</a:t>
            </a:r>
          </a:p>
        </p:txBody>
      </p:sp>
      <p:sp>
        <p:nvSpPr>
          <p:cNvPr id="17" name="Content Placeholder 2">
            <a:extLst>
              <a:ext uri="{FF2B5EF4-FFF2-40B4-BE49-F238E27FC236}">
                <a16:creationId xmlns:a16="http://schemas.microsoft.com/office/drawing/2014/main" id="{7605B44F-4782-B355-A287-04B8DD27CD01}"/>
              </a:ext>
            </a:extLst>
          </p:cNvPr>
          <p:cNvSpPr txBox="1">
            <a:spLocks/>
          </p:cNvSpPr>
          <p:nvPr/>
        </p:nvSpPr>
        <p:spPr>
          <a:xfrm>
            <a:off x="127546" y="1279592"/>
            <a:ext cx="11336744" cy="4881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br>
              <a:rPr lang="en-US" sz="1600"/>
            </a:br>
            <a:endParaRPr lang="en-US" sz="1600"/>
          </a:p>
        </p:txBody>
      </p:sp>
      <p:sp>
        <p:nvSpPr>
          <p:cNvPr id="3" name="TextBox 2">
            <a:extLst>
              <a:ext uri="{FF2B5EF4-FFF2-40B4-BE49-F238E27FC236}">
                <a16:creationId xmlns:a16="http://schemas.microsoft.com/office/drawing/2014/main" id="{7ADFDCF8-C176-CDF2-1057-FBA4CE6C5759}"/>
              </a:ext>
            </a:extLst>
          </p:cNvPr>
          <p:cNvSpPr txBox="1"/>
          <p:nvPr/>
        </p:nvSpPr>
        <p:spPr>
          <a:xfrm>
            <a:off x="127546" y="1279592"/>
            <a:ext cx="11936908" cy="369332"/>
          </a:xfrm>
          <a:prstGeom prst="rect">
            <a:avLst/>
          </a:prstGeom>
          <a:noFill/>
        </p:spPr>
        <p:txBody>
          <a:bodyPr wrap="square" rtlCol="0">
            <a:spAutoFit/>
          </a:bodyPr>
          <a:lstStyle/>
          <a:p>
            <a:endParaRPr lang="en-US"/>
          </a:p>
        </p:txBody>
      </p:sp>
      <p:sp>
        <p:nvSpPr>
          <p:cNvPr id="5" name="TextBox 4">
            <a:extLst>
              <a:ext uri="{FF2B5EF4-FFF2-40B4-BE49-F238E27FC236}">
                <a16:creationId xmlns:a16="http://schemas.microsoft.com/office/drawing/2014/main" id="{8CBD7520-582F-C4FE-C401-A2466526E172}"/>
              </a:ext>
            </a:extLst>
          </p:cNvPr>
          <p:cNvSpPr txBox="1"/>
          <p:nvPr/>
        </p:nvSpPr>
        <p:spPr>
          <a:xfrm>
            <a:off x="549984" y="1037273"/>
            <a:ext cx="11336744" cy="584775"/>
          </a:xfrm>
          <a:prstGeom prst="rect">
            <a:avLst/>
          </a:prstGeom>
          <a:noFill/>
        </p:spPr>
        <p:txBody>
          <a:bodyPr wrap="square">
            <a:spAutoFit/>
          </a:bodyPr>
          <a:lstStyle/>
          <a:p>
            <a:r>
              <a:rPr lang="en-US" sz="3200" b="1" dirty="0"/>
              <a:t>Patient Survey Specific Methodology</a:t>
            </a:r>
          </a:p>
        </p:txBody>
      </p:sp>
      <p:pic>
        <p:nvPicPr>
          <p:cNvPr id="4" name="Picture 3">
            <a:extLst>
              <a:ext uri="{FF2B5EF4-FFF2-40B4-BE49-F238E27FC236}">
                <a16:creationId xmlns:a16="http://schemas.microsoft.com/office/drawing/2014/main" id="{37A64389-8ECC-8EA7-B4C1-78513F084120}"/>
              </a:ext>
            </a:extLst>
          </p:cNvPr>
          <p:cNvPicPr>
            <a:picLocks noChangeAspect="1"/>
          </p:cNvPicPr>
          <p:nvPr/>
        </p:nvPicPr>
        <p:blipFill>
          <a:blip r:embed="rId4"/>
          <a:srcRect t="25571" b="6044"/>
          <a:stretch>
            <a:fillRect/>
          </a:stretch>
        </p:blipFill>
        <p:spPr>
          <a:xfrm>
            <a:off x="5894876" y="3334001"/>
            <a:ext cx="5801824" cy="2974026"/>
          </a:xfrm>
          <a:prstGeom prst="rect">
            <a:avLst/>
          </a:prstGeom>
        </p:spPr>
      </p:pic>
      <p:sp>
        <p:nvSpPr>
          <p:cNvPr id="8" name="TextBox 7">
            <a:extLst>
              <a:ext uri="{FF2B5EF4-FFF2-40B4-BE49-F238E27FC236}">
                <a16:creationId xmlns:a16="http://schemas.microsoft.com/office/drawing/2014/main" id="{4952BD80-D7AE-8D23-7787-1999DA3D8A06}"/>
              </a:ext>
            </a:extLst>
          </p:cNvPr>
          <p:cNvSpPr txBox="1"/>
          <p:nvPr/>
        </p:nvSpPr>
        <p:spPr>
          <a:xfrm>
            <a:off x="560142" y="1752049"/>
            <a:ext cx="11136557" cy="2031325"/>
          </a:xfrm>
          <a:prstGeom prst="rect">
            <a:avLst/>
          </a:prstGeom>
          <a:noFill/>
        </p:spPr>
        <p:txBody>
          <a:bodyPr wrap="square">
            <a:spAutoFit/>
          </a:bodyPr>
          <a:lstStyle/>
          <a:p>
            <a:pPr marL="285750" indent="-285750">
              <a:spcBef>
                <a:spcPts val="0"/>
              </a:spcBef>
              <a:buFont typeface="Arial" panose="020B0604020202020204" pitchFamily="34" charset="0"/>
              <a:buChar char="•"/>
            </a:pPr>
            <a:r>
              <a:rPr lang="en-US" dirty="0"/>
              <a:t>Literature-based survey created based on barriers to HTN medication adherence and lifestyle change</a:t>
            </a:r>
          </a:p>
          <a:p>
            <a:pPr>
              <a:spcBef>
                <a:spcPts val="0"/>
              </a:spcBef>
            </a:pPr>
            <a:endParaRPr lang="en-US" sz="600" dirty="0"/>
          </a:p>
          <a:p>
            <a:pPr marL="285750" indent="-285750">
              <a:spcBef>
                <a:spcPts val="0"/>
              </a:spcBef>
              <a:buFont typeface="Arial" panose="020B0604020202020204" pitchFamily="34" charset="0"/>
              <a:buChar char="•"/>
            </a:pPr>
            <a:r>
              <a:rPr lang="en-US" dirty="0"/>
              <a:t>Survey refined from </a:t>
            </a:r>
            <a:r>
              <a:rPr lang="en-US" b="1" dirty="0"/>
              <a:t>35 questions to 10 questions</a:t>
            </a:r>
            <a:r>
              <a:rPr lang="en-US" dirty="0"/>
              <a:t> using QI team, provider, and dietitian feedback</a:t>
            </a:r>
          </a:p>
          <a:p>
            <a:pPr>
              <a:spcBef>
                <a:spcPts val="0"/>
              </a:spcBef>
            </a:pPr>
            <a:endParaRPr lang="en-US" sz="600" dirty="0"/>
          </a:p>
          <a:p>
            <a:pPr marL="285750" indent="-285750">
              <a:buFont typeface="Arial" panose="020B0604020202020204" pitchFamily="34" charset="0"/>
              <a:buChar char="•"/>
            </a:pPr>
            <a:r>
              <a:rPr lang="en-US" dirty="0"/>
              <a:t>Surveys translated into </a:t>
            </a:r>
            <a:r>
              <a:rPr lang="en-US" b="1" dirty="0"/>
              <a:t>Spanish and Haitian Creole</a:t>
            </a:r>
            <a:r>
              <a:rPr lang="en-US" dirty="0"/>
              <a:t> / reviewed by native speakers w/ medical background</a:t>
            </a:r>
          </a:p>
          <a:p>
            <a:pPr marL="285750" indent="-285750">
              <a:buFont typeface="Arial" panose="020B0604020202020204" pitchFamily="34" charset="0"/>
              <a:buChar char="•"/>
            </a:pPr>
            <a:endParaRPr lang="en-US" sz="600" dirty="0"/>
          </a:p>
          <a:p>
            <a:pPr marL="285750" indent="-285750">
              <a:buFont typeface="Arial" panose="020B0604020202020204" pitchFamily="34" charset="0"/>
              <a:buChar char="•"/>
            </a:pPr>
            <a:r>
              <a:rPr lang="en-US" dirty="0"/>
              <a:t>Distributed across </a:t>
            </a:r>
            <a:r>
              <a:rPr lang="en-US" b="1" dirty="0"/>
              <a:t>Blue</a:t>
            </a:r>
            <a:r>
              <a:rPr lang="en-US" dirty="0"/>
              <a:t>, </a:t>
            </a:r>
            <a:r>
              <a:rPr lang="en-US" b="1" dirty="0"/>
              <a:t>Red</a:t>
            </a:r>
            <a:r>
              <a:rPr lang="en-US" dirty="0"/>
              <a:t>, and </a:t>
            </a:r>
            <a:r>
              <a:rPr lang="en-US" b="1" dirty="0"/>
              <a:t>Green</a:t>
            </a:r>
            <a:r>
              <a:rPr lang="en-US" dirty="0"/>
              <a:t> Teams; collected over </a:t>
            </a:r>
            <a:r>
              <a:rPr lang="en-US" b="1" dirty="0"/>
              <a:t>2 weeks</a:t>
            </a:r>
            <a:r>
              <a:rPr lang="en-US" dirty="0"/>
              <a:t>.</a:t>
            </a:r>
          </a:p>
          <a:p>
            <a:endParaRPr lang="en-US" dirty="0"/>
          </a:p>
          <a:p>
            <a:pPr marL="0">
              <a:spcBef>
                <a:spcPts val="0"/>
              </a:spcBef>
            </a:pPr>
            <a:endParaRPr lang="en-US" dirty="0"/>
          </a:p>
        </p:txBody>
      </p:sp>
      <p:sp>
        <p:nvSpPr>
          <p:cNvPr id="6" name="Content Placeholder 2">
            <a:extLst>
              <a:ext uri="{FF2B5EF4-FFF2-40B4-BE49-F238E27FC236}">
                <a16:creationId xmlns:a16="http://schemas.microsoft.com/office/drawing/2014/main" id="{FFEE6CD5-A096-73FE-F5EB-FCB33D3BCC88}"/>
              </a:ext>
            </a:extLst>
          </p:cNvPr>
          <p:cNvSpPr txBox="1">
            <a:spLocks/>
          </p:cNvSpPr>
          <p:nvPr/>
        </p:nvSpPr>
        <p:spPr>
          <a:xfrm>
            <a:off x="572017" y="3223211"/>
            <a:ext cx="5090449" cy="4764080"/>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spcBef>
                <a:spcPts val="0"/>
              </a:spcBef>
            </a:pPr>
            <a:r>
              <a:rPr lang="en-US" dirty="0"/>
              <a:t>Response data entered into Excel for analysis; no Haitian Creole responses were received.</a:t>
            </a:r>
          </a:p>
          <a:p>
            <a:pPr marL="0" indent="0">
              <a:spcBef>
                <a:spcPts val="0"/>
              </a:spcBef>
              <a:buNone/>
            </a:pPr>
            <a:endParaRPr lang="en-US" sz="600" dirty="0"/>
          </a:p>
          <a:p>
            <a:pPr marL="0">
              <a:spcBef>
                <a:spcPts val="0"/>
              </a:spcBef>
            </a:pPr>
            <a:r>
              <a:rPr lang="en-US" dirty="0"/>
              <a:t>Language comparisons excluded due to minimal difference in responses and population demographics.</a:t>
            </a:r>
          </a:p>
        </p:txBody>
      </p:sp>
    </p:spTree>
    <p:extLst>
      <p:ext uri="{BB962C8B-B14F-4D97-AF65-F5344CB8AC3E}">
        <p14:creationId xmlns:p14="http://schemas.microsoft.com/office/powerpoint/2010/main" val="2297229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90 Simple Backgrounds [Edit and Download]">
            <a:extLst>
              <a:ext uri="{FF2B5EF4-FFF2-40B4-BE49-F238E27FC236}">
                <a16:creationId xmlns:a16="http://schemas.microsoft.com/office/drawing/2014/main" id="{98D6EB1B-07F6-9B2E-CA75-2291F5DDA89C}"/>
              </a:ext>
            </a:extLst>
          </p:cNvPr>
          <p:cNvPicPr>
            <a:picLocks noChangeAspect="1"/>
          </p:cNvPicPr>
          <p:nvPr/>
        </p:nvPicPr>
        <p:blipFill>
          <a:blip r:embed="rId3"/>
          <a:stretch>
            <a:fillRect/>
          </a:stretch>
        </p:blipFill>
        <p:spPr>
          <a:xfrm>
            <a:off x="0" y="4370"/>
            <a:ext cx="12190179" cy="6853629"/>
          </a:xfrm>
          <a:prstGeom prst="rect">
            <a:avLst/>
          </a:prstGeom>
        </p:spPr>
      </p:pic>
      <p:sp>
        <p:nvSpPr>
          <p:cNvPr id="4" name="TextBox 3"/>
          <p:cNvSpPr txBox="1"/>
          <p:nvPr/>
        </p:nvSpPr>
        <p:spPr>
          <a:xfrm>
            <a:off x="660555" y="1174722"/>
            <a:ext cx="11460175" cy="400110"/>
          </a:xfrm>
          <a:prstGeom prst="rect">
            <a:avLst/>
          </a:prstGeom>
          <a:noFill/>
        </p:spPr>
        <p:txBody>
          <a:bodyPr wrap="square" lIns="0" rIns="0">
            <a:spAutoFit/>
          </a:bodyPr>
          <a:lstStyle/>
          <a:p>
            <a:pPr algn="l"/>
            <a:r>
              <a:rPr sz="2000" b="1" dirty="0"/>
              <a:t>1. How important is keeping your blood pressure under control to your overall health?</a:t>
            </a:r>
          </a:p>
        </p:txBody>
      </p:sp>
      <p:pic>
        <p:nvPicPr>
          <p:cNvPr id="5" name="Picture 4" descr="q1.png"/>
          <p:cNvPicPr>
            <a:picLocks noChangeAspect="1"/>
          </p:cNvPicPr>
          <p:nvPr/>
        </p:nvPicPr>
        <p:blipFill>
          <a:blip r:embed="rId4"/>
          <a:stretch>
            <a:fillRect/>
          </a:stretch>
        </p:blipFill>
        <p:spPr>
          <a:xfrm>
            <a:off x="660555" y="1612932"/>
            <a:ext cx="11036145" cy="4597368"/>
          </a:xfrm>
          <a:prstGeom prst="rect">
            <a:avLst/>
          </a:prstGeom>
        </p:spPr>
      </p:pic>
      <p:sp>
        <p:nvSpPr>
          <p:cNvPr id="20" name="Title 1">
            <a:extLst>
              <a:ext uri="{FF2B5EF4-FFF2-40B4-BE49-F238E27FC236}">
                <a16:creationId xmlns:a16="http://schemas.microsoft.com/office/drawing/2014/main" id="{1D5E57EA-18D1-7FCD-3DF4-FCE214469B13}"/>
              </a:ext>
            </a:extLst>
          </p:cNvPr>
          <p:cNvSpPr txBox="1">
            <a:spLocks/>
          </p:cNvSpPr>
          <p:nvPr/>
        </p:nvSpPr>
        <p:spPr>
          <a:xfrm>
            <a:off x="554631" y="294611"/>
            <a:ext cx="11111892" cy="694740"/>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21" name="Rectangle 20">
            <a:extLst>
              <a:ext uri="{FF2B5EF4-FFF2-40B4-BE49-F238E27FC236}">
                <a16:creationId xmlns:a16="http://schemas.microsoft.com/office/drawing/2014/main" id="{E9FE0E8F-97C7-B4D4-CAC4-3F6DD2790412}"/>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90 Simple Backgrounds [Edit and Download]">
            <a:extLst>
              <a:ext uri="{FF2B5EF4-FFF2-40B4-BE49-F238E27FC236}">
                <a16:creationId xmlns:a16="http://schemas.microsoft.com/office/drawing/2014/main" id="{5863E6E0-B803-EF52-6840-8627B21B299C}"/>
              </a:ext>
            </a:extLst>
          </p:cNvPr>
          <p:cNvPicPr>
            <a:picLocks noChangeAspect="1"/>
          </p:cNvPicPr>
          <p:nvPr/>
        </p:nvPicPr>
        <p:blipFill>
          <a:blip r:embed="rId2"/>
          <a:stretch>
            <a:fillRect/>
          </a:stretch>
        </p:blipFill>
        <p:spPr>
          <a:xfrm>
            <a:off x="0" y="4370"/>
            <a:ext cx="12190179" cy="6853629"/>
          </a:xfrm>
          <a:prstGeom prst="rect">
            <a:avLst/>
          </a:prstGeom>
        </p:spPr>
      </p:pic>
      <p:sp>
        <p:nvSpPr>
          <p:cNvPr id="4" name="TextBox 3"/>
          <p:cNvSpPr txBox="1"/>
          <p:nvPr/>
        </p:nvSpPr>
        <p:spPr>
          <a:xfrm>
            <a:off x="648681" y="1175764"/>
            <a:ext cx="11460175" cy="400110"/>
          </a:xfrm>
          <a:prstGeom prst="rect">
            <a:avLst/>
          </a:prstGeom>
          <a:noFill/>
        </p:spPr>
        <p:txBody>
          <a:bodyPr wrap="square" lIns="0" rIns="0">
            <a:spAutoFit/>
          </a:bodyPr>
          <a:lstStyle/>
          <a:p>
            <a:pPr algn="l"/>
            <a:r>
              <a:rPr sz="2000" b="1" dirty="0"/>
              <a:t>2. Do you know what your blood pressure goal numbers are?</a:t>
            </a:r>
          </a:p>
        </p:txBody>
      </p:sp>
      <p:pic>
        <p:nvPicPr>
          <p:cNvPr id="5" name="Picture 4" descr="q2.png"/>
          <p:cNvPicPr>
            <a:picLocks noChangeAspect="1"/>
          </p:cNvPicPr>
          <p:nvPr/>
        </p:nvPicPr>
        <p:blipFill>
          <a:blip r:embed="rId3"/>
          <a:stretch>
            <a:fillRect/>
          </a:stretch>
        </p:blipFill>
        <p:spPr>
          <a:xfrm>
            <a:off x="651222" y="1790701"/>
            <a:ext cx="11045478" cy="4419600"/>
          </a:xfrm>
          <a:prstGeom prst="rect">
            <a:avLst/>
          </a:prstGeom>
        </p:spPr>
      </p:pic>
      <p:sp>
        <p:nvSpPr>
          <p:cNvPr id="7" name="Title 1">
            <a:extLst>
              <a:ext uri="{FF2B5EF4-FFF2-40B4-BE49-F238E27FC236}">
                <a16:creationId xmlns:a16="http://schemas.microsoft.com/office/drawing/2014/main" id="{D6EE48D5-D550-CD35-8A8C-6385B90E781A}"/>
              </a:ext>
            </a:extLst>
          </p:cNvPr>
          <p:cNvSpPr txBox="1">
            <a:spLocks/>
          </p:cNvSpPr>
          <p:nvPr/>
        </p:nvSpPr>
        <p:spPr>
          <a:xfrm>
            <a:off x="554631" y="294611"/>
            <a:ext cx="11111892" cy="694740"/>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8" name="Rectangle 7">
            <a:extLst>
              <a:ext uri="{FF2B5EF4-FFF2-40B4-BE49-F238E27FC236}">
                <a16:creationId xmlns:a16="http://schemas.microsoft.com/office/drawing/2014/main" id="{3E4E0C21-4EE6-3AF1-BA8B-9A103451E343}"/>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90 Simple Backgrounds [Edit and Download]">
            <a:extLst>
              <a:ext uri="{FF2B5EF4-FFF2-40B4-BE49-F238E27FC236}">
                <a16:creationId xmlns:a16="http://schemas.microsoft.com/office/drawing/2014/main" id="{2D636034-53B0-9A3D-3A36-FB0A11B16154}"/>
              </a:ext>
            </a:extLst>
          </p:cNvPr>
          <p:cNvPicPr>
            <a:picLocks noChangeAspect="1"/>
          </p:cNvPicPr>
          <p:nvPr/>
        </p:nvPicPr>
        <p:blipFill>
          <a:blip r:embed="rId2"/>
          <a:stretch>
            <a:fillRect/>
          </a:stretch>
        </p:blipFill>
        <p:spPr>
          <a:xfrm>
            <a:off x="0" y="4370"/>
            <a:ext cx="12190179" cy="6853629"/>
          </a:xfrm>
          <a:prstGeom prst="rect">
            <a:avLst/>
          </a:prstGeom>
        </p:spPr>
      </p:pic>
      <p:sp>
        <p:nvSpPr>
          <p:cNvPr id="4" name="TextBox 3"/>
          <p:cNvSpPr txBox="1"/>
          <p:nvPr/>
        </p:nvSpPr>
        <p:spPr>
          <a:xfrm>
            <a:off x="644359" y="1176929"/>
            <a:ext cx="11460175" cy="400110"/>
          </a:xfrm>
          <a:prstGeom prst="rect">
            <a:avLst/>
          </a:prstGeom>
          <a:noFill/>
        </p:spPr>
        <p:txBody>
          <a:bodyPr wrap="square" lIns="0" rIns="0">
            <a:spAutoFit/>
          </a:bodyPr>
          <a:lstStyle/>
          <a:p>
            <a:pPr algn="l"/>
            <a:r>
              <a:rPr sz="2000" b="1" dirty="0"/>
              <a:t>3. In the past month, how often did you miss taking your blood pressure medicine?</a:t>
            </a:r>
          </a:p>
        </p:txBody>
      </p:sp>
      <p:sp>
        <p:nvSpPr>
          <p:cNvPr id="7" name="Title 1">
            <a:extLst>
              <a:ext uri="{FF2B5EF4-FFF2-40B4-BE49-F238E27FC236}">
                <a16:creationId xmlns:a16="http://schemas.microsoft.com/office/drawing/2014/main" id="{3C4C755A-2C13-51A8-0C8B-AE9378758287}"/>
              </a:ext>
            </a:extLst>
          </p:cNvPr>
          <p:cNvSpPr txBox="1">
            <a:spLocks/>
          </p:cNvSpPr>
          <p:nvPr/>
        </p:nvSpPr>
        <p:spPr>
          <a:xfrm>
            <a:off x="554631" y="294611"/>
            <a:ext cx="11111892" cy="694740"/>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8" name="Rectangle 7">
            <a:extLst>
              <a:ext uri="{FF2B5EF4-FFF2-40B4-BE49-F238E27FC236}">
                <a16:creationId xmlns:a16="http://schemas.microsoft.com/office/drawing/2014/main" id="{9C84EB2D-EBE8-17D6-CB39-68E0B72651E4}"/>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pic>
        <p:nvPicPr>
          <p:cNvPr id="9" name="Picture 8">
            <a:extLst>
              <a:ext uri="{FF2B5EF4-FFF2-40B4-BE49-F238E27FC236}">
                <a16:creationId xmlns:a16="http://schemas.microsoft.com/office/drawing/2014/main" id="{F9AAFA01-6791-7C45-B1E8-7C36D71BB81B}"/>
              </a:ext>
            </a:extLst>
          </p:cNvPr>
          <p:cNvPicPr>
            <a:picLocks noChangeAspect="1"/>
          </p:cNvPicPr>
          <p:nvPr/>
        </p:nvPicPr>
        <p:blipFill>
          <a:blip r:embed="rId3"/>
          <a:stretch>
            <a:fillRect/>
          </a:stretch>
        </p:blipFill>
        <p:spPr>
          <a:xfrm>
            <a:off x="662800" y="1782639"/>
            <a:ext cx="11033900" cy="46167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90 Simple Backgrounds [Edit and Download]">
            <a:extLst>
              <a:ext uri="{FF2B5EF4-FFF2-40B4-BE49-F238E27FC236}">
                <a16:creationId xmlns:a16="http://schemas.microsoft.com/office/drawing/2014/main" id="{D9E7330F-61FF-C7A6-3850-3C88C95F755D}"/>
              </a:ext>
            </a:extLst>
          </p:cNvPr>
          <p:cNvPicPr>
            <a:picLocks noChangeAspect="1"/>
          </p:cNvPicPr>
          <p:nvPr/>
        </p:nvPicPr>
        <p:blipFill>
          <a:blip r:embed="rId3"/>
          <a:stretch>
            <a:fillRect/>
          </a:stretch>
        </p:blipFill>
        <p:spPr>
          <a:xfrm>
            <a:off x="0" y="4370"/>
            <a:ext cx="12190179" cy="6853629"/>
          </a:xfrm>
          <a:prstGeom prst="rect">
            <a:avLst/>
          </a:prstGeom>
        </p:spPr>
      </p:pic>
      <p:sp>
        <p:nvSpPr>
          <p:cNvPr id="4" name="TextBox 3"/>
          <p:cNvSpPr txBox="1"/>
          <p:nvPr/>
        </p:nvSpPr>
        <p:spPr>
          <a:xfrm>
            <a:off x="668925" y="1177071"/>
            <a:ext cx="11460175" cy="400110"/>
          </a:xfrm>
          <a:prstGeom prst="rect">
            <a:avLst/>
          </a:prstGeom>
          <a:noFill/>
        </p:spPr>
        <p:txBody>
          <a:bodyPr wrap="square" lIns="0" rIns="0">
            <a:spAutoFit/>
          </a:bodyPr>
          <a:lstStyle/>
          <a:p>
            <a:pPr algn="l"/>
            <a:r>
              <a:rPr sz="2000" b="1" dirty="0"/>
              <a:t>4. In the past 3 months, what made it hard to take your </a:t>
            </a:r>
            <a:r>
              <a:rPr lang="en-US" sz="2000" b="1" dirty="0"/>
              <a:t>BP</a:t>
            </a:r>
            <a:r>
              <a:rPr sz="2000" b="1" dirty="0"/>
              <a:t> medicine? (Check all that apply)</a:t>
            </a:r>
          </a:p>
        </p:txBody>
      </p:sp>
      <p:pic>
        <p:nvPicPr>
          <p:cNvPr id="5" name="Picture 4" descr="q4.png"/>
          <p:cNvPicPr>
            <a:picLocks noChangeAspect="1"/>
          </p:cNvPicPr>
          <p:nvPr/>
        </p:nvPicPr>
        <p:blipFill>
          <a:blip r:embed="rId4"/>
          <a:stretch>
            <a:fillRect/>
          </a:stretch>
        </p:blipFill>
        <p:spPr>
          <a:xfrm>
            <a:off x="664756" y="1810478"/>
            <a:ext cx="11031944" cy="4415278"/>
          </a:xfrm>
          <a:prstGeom prst="rect">
            <a:avLst/>
          </a:prstGeom>
        </p:spPr>
      </p:pic>
      <p:sp>
        <p:nvSpPr>
          <p:cNvPr id="7" name="Title 1">
            <a:extLst>
              <a:ext uri="{FF2B5EF4-FFF2-40B4-BE49-F238E27FC236}">
                <a16:creationId xmlns:a16="http://schemas.microsoft.com/office/drawing/2014/main" id="{644C8B1F-FB8D-5EE0-B30E-B53857A5708B}"/>
              </a:ext>
            </a:extLst>
          </p:cNvPr>
          <p:cNvSpPr txBox="1">
            <a:spLocks/>
          </p:cNvSpPr>
          <p:nvPr/>
        </p:nvSpPr>
        <p:spPr>
          <a:xfrm>
            <a:off x="554631" y="294611"/>
            <a:ext cx="11111892" cy="694740"/>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8" name="Rectangle 7">
            <a:extLst>
              <a:ext uri="{FF2B5EF4-FFF2-40B4-BE49-F238E27FC236}">
                <a16:creationId xmlns:a16="http://schemas.microsoft.com/office/drawing/2014/main" id="{BABA9D48-EA56-A0BF-C00C-4BB292CDF831}"/>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90 Simple Backgrounds [Edit and Download]">
            <a:extLst>
              <a:ext uri="{FF2B5EF4-FFF2-40B4-BE49-F238E27FC236}">
                <a16:creationId xmlns:a16="http://schemas.microsoft.com/office/drawing/2014/main" id="{8E13CF2F-4438-F7B4-2701-47279E92E5A2}"/>
              </a:ext>
            </a:extLst>
          </p:cNvPr>
          <p:cNvPicPr>
            <a:picLocks noChangeAspect="1"/>
          </p:cNvPicPr>
          <p:nvPr/>
        </p:nvPicPr>
        <p:blipFill>
          <a:blip r:embed="rId2"/>
          <a:stretch>
            <a:fillRect/>
          </a:stretch>
        </p:blipFill>
        <p:spPr>
          <a:xfrm>
            <a:off x="0" y="4370"/>
            <a:ext cx="12190179" cy="6853629"/>
          </a:xfrm>
          <a:prstGeom prst="rect">
            <a:avLst/>
          </a:prstGeom>
        </p:spPr>
      </p:pic>
      <p:sp>
        <p:nvSpPr>
          <p:cNvPr id="4" name="TextBox 3"/>
          <p:cNvSpPr txBox="1"/>
          <p:nvPr/>
        </p:nvSpPr>
        <p:spPr>
          <a:xfrm>
            <a:off x="657350" y="1167379"/>
            <a:ext cx="11106583" cy="400110"/>
          </a:xfrm>
          <a:prstGeom prst="rect">
            <a:avLst/>
          </a:prstGeom>
          <a:noFill/>
        </p:spPr>
        <p:txBody>
          <a:bodyPr wrap="square" lIns="0" rIns="0">
            <a:spAutoFit/>
          </a:bodyPr>
          <a:lstStyle/>
          <a:p>
            <a:pPr algn="l"/>
            <a:r>
              <a:rPr sz="2000" b="1" dirty="0"/>
              <a:t>5. Do you use anything to help you remember to take your medicine? (Check all that apply)</a:t>
            </a:r>
          </a:p>
        </p:txBody>
      </p:sp>
      <p:pic>
        <p:nvPicPr>
          <p:cNvPr id="5" name="Picture 4" descr="q5.png"/>
          <p:cNvPicPr>
            <a:picLocks noChangeAspect="1"/>
          </p:cNvPicPr>
          <p:nvPr/>
        </p:nvPicPr>
        <p:blipFill>
          <a:blip r:embed="rId3"/>
          <a:stretch>
            <a:fillRect/>
          </a:stretch>
        </p:blipFill>
        <p:spPr>
          <a:xfrm>
            <a:off x="657350" y="1791351"/>
            <a:ext cx="11039349" cy="4418949"/>
          </a:xfrm>
          <a:prstGeom prst="rect">
            <a:avLst/>
          </a:prstGeom>
        </p:spPr>
      </p:pic>
      <p:sp>
        <p:nvSpPr>
          <p:cNvPr id="7" name="Title 1">
            <a:extLst>
              <a:ext uri="{FF2B5EF4-FFF2-40B4-BE49-F238E27FC236}">
                <a16:creationId xmlns:a16="http://schemas.microsoft.com/office/drawing/2014/main" id="{8B97FEE2-0D87-DEB8-563B-F453CC54C2D5}"/>
              </a:ext>
            </a:extLst>
          </p:cNvPr>
          <p:cNvSpPr txBox="1">
            <a:spLocks/>
          </p:cNvSpPr>
          <p:nvPr/>
        </p:nvSpPr>
        <p:spPr>
          <a:xfrm>
            <a:off x="554631" y="294611"/>
            <a:ext cx="11111892" cy="694740"/>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8" name="Rectangle 7">
            <a:extLst>
              <a:ext uri="{FF2B5EF4-FFF2-40B4-BE49-F238E27FC236}">
                <a16:creationId xmlns:a16="http://schemas.microsoft.com/office/drawing/2014/main" id="{523D34DA-0EB9-66B6-B3B4-CF5419FF4382}"/>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90 Simple Backgrounds [Edit and Download]">
            <a:extLst>
              <a:ext uri="{FF2B5EF4-FFF2-40B4-BE49-F238E27FC236}">
                <a16:creationId xmlns:a16="http://schemas.microsoft.com/office/drawing/2014/main" id="{85847079-E26A-58C9-964A-8566C3F4881C}"/>
              </a:ext>
            </a:extLst>
          </p:cNvPr>
          <p:cNvPicPr>
            <a:picLocks noChangeAspect="1"/>
          </p:cNvPicPr>
          <p:nvPr/>
        </p:nvPicPr>
        <p:blipFill>
          <a:blip r:embed="rId3"/>
          <a:stretch>
            <a:fillRect/>
          </a:stretch>
        </p:blipFill>
        <p:spPr>
          <a:xfrm>
            <a:off x="0" y="4370"/>
            <a:ext cx="12190179" cy="6853629"/>
          </a:xfrm>
          <a:prstGeom prst="rect">
            <a:avLst/>
          </a:prstGeom>
        </p:spPr>
      </p:pic>
      <p:sp>
        <p:nvSpPr>
          <p:cNvPr id="4" name="TextBox 3"/>
          <p:cNvSpPr txBox="1"/>
          <p:nvPr/>
        </p:nvSpPr>
        <p:spPr>
          <a:xfrm>
            <a:off x="645775" y="1176254"/>
            <a:ext cx="11460175" cy="400110"/>
          </a:xfrm>
          <a:prstGeom prst="rect">
            <a:avLst/>
          </a:prstGeom>
          <a:noFill/>
        </p:spPr>
        <p:txBody>
          <a:bodyPr wrap="square" lIns="0" rIns="0">
            <a:spAutoFit/>
          </a:bodyPr>
          <a:lstStyle/>
          <a:p>
            <a:pPr algn="l"/>
            <a:r>
              <a:rPr sz="2000" b="1" dirty="0"/>
              <a:t>6. Besides your medicine, what else do you do to help lower your </a:t>
            </a:r>
            <a:r>
              <a:rPr lang="en-US" sz="2000" b="1" dirty="0"/>
              <a:t>BP</a:t>
            </a:r>
            <a:r>
              <a:rPr sz="2000" b="1" dirty="0"/>
              <a:t>? (Check all that apply)</a:t>
            </a:r>
          </a:p>
        </p:txBody>
      </p:sp>
      <p:pic>
        <p:nvPicPr>
          <p:cNvPr id="5" name="Picture 4" descr="q6.png"/>
          <p:cNvPicPr>
            <a:picLocks noChangeAspect="1"/>
          </p:cNvPicPr>
          <p:nvPr/>
        </p:nvPicPr>
        <p:blipFill>
          <a:blip r:embed="rId4"/>
          <a:stretch>
            <a:fillRect/>
          </a:stretch>
        </p:blipFill>
        <p:spPr>
          <a:xfrm>
            <a:off x="645776" y="1808468"/>
            <a:ext cx="11050924" cy="4401832"/>
          </a:xfrm>
          <a:prstGeom prst="rect">
            <a:avLst/>
          </a:prstGeom>
        </p:spPr>
      </p:pic>
      <p:sp>
        <p:nvSpPr>
          <p:cNvPr id="7" name="Title 1">
            <a:extLst>
              <a:ext uri="{FF2B5EF4-FFF2-40B4-BE49-F238E27FC236}">
                <a16:creationId xmlns:a16="http://schemas.microsoft.com/office/drawing/2014/main" id="{046695DA-A409-DD02-2338-47EE504E7BAC}"/>
              </a:ext>
            </a:extLst>
          </p:cNvPr>
          <p:cNvSpPr txBox="1">
            <a:spLocks/>
          </p:cNvSpPr>
          <p:nvPr/>
        </p:nvSpPr>
        <p:spPr>
          <a:xfrm>
            <a:off x="554631" y="294611"/>
            <a:ext cx="11111892" cy="694740"/>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8" name="Rectangle 7">
            <a:extLst>
              <a:ext uri="{FF2B5EF4-FFF2-40B4-BE49-F238E27FC236}">
                <a16:creationId xmlns:a16="http://schemas.microsoft.com/office/drawing/2014/main" id="{D9064012-AE32-CC52-3300-73918A555ABB}"/>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90 Simple Backgrounds [Edit and Download]">
            <a:extLst>
              <a:ext uri="{FF2B5EF4-FFF2-40B4-BE49-F238E27FC236}">
                <a16:creationId xmlns:a16="http://schemas.microsoft.com/office/drawing/2014/main" id="{EC824134-7174-F74A-B83C-1D5FACF88F9B}"/>
              </a:ext>
            </a:extLst>
          </p:cNvPr>
          <p:cNvPicPr>
            <a:picLocks noChangeAspect="1"/>
          </p:cNvPicPr>
          <p:nvPr/>
        </p:nvPicPr>
        <p:blipFill>
          <a:blip r:embed="rId3"/>
          <a:stretch>
            <a:fillRect/>
          </a:stretch>
        </p:blipFill>
        <p:spPr>
          <a:xfrm>
            <a:off x="0" y="4370"/>
            <a:ext cx="12190179" cy="6853629"/>
          </a:xfrm>
          <a:prstGeom prst="rect">
            <a:avLst/>
          </a:prstGeom>
        </p:spPr>
      </p:pic>
      <p:sp>
        <p:nvSpPr>
          <p:cNvPr id="4" name="TextBox 3"/>
          <p:cNvSpPr txBox="1"/>
          <p:nvPr/>
        </p:nvSpPr>
        <p:spPr>
          <a:xfrm>
            <a:off x="636638" y="1172009"/>
            <a:ext cx="11460175" cy="400110"/>
          </a:xfrm>
          <a:prstGeom prst="rect">
            <a:avLst/>
          </a:prstGeom>
          <a:noFill/>
        </p:spPr>
        <p:txBody>
          <a:bodyPr wrap="square" lIns="0" rIns="0">
            <a:spAutoFit/>
          </a:bodyPr>
          <a:lstStyle/>
          <a:p>
            <a:pPr algn="l"/>
            <a:r>
              <a:rPr sz="2000" b="1" dirty="0"/>
              <a:t>7. In the past 3 months, what things have made it hard to live healthy? (Check all that apply)</a:t>
            </a:r>
          </a:p>
        </p:txBody>
      </p:sp>
      <p:pic>
        <p:nvPicPr>
          <p:cNvPr id="5" name="Picture 4" descr="q7.png"/>
          <p:cNvPicPr>
            <a:picLocks noChangeAspect="1"/>
          </p:cNvPicPr>
          <p:nvPr/>
        </p:nvPicPr>
        <p:blipFill>
          <a:blip r:embed="rId4"/>
          <a:stretch>
            <a:fillRect/>
          </a:stretch>
        </p:blipFill>
        <p:spPr>
          <a:xfrm>
            <a:off x="659788" y="1814450"/>
            <a:ext cx="11029885" cy="4412730"/>
          </a:xfrm>
          <a:prstGeom prst="rect">
            <a:avLst/>
          </a:prstGeom>
        </p:spPr>
      </p:pic>
      <p:sp>
        <p:nvSpPr>
          <p:cNvPr id="7" name="Title 1">
            <a:extLst>
              <a:ext uri="{FF2B5EF4-FFF2-40B4-BE49-F238E27FC236}">
                <a16:creationId xmlns:a16="http://schemas.microsoft.com/office/drawing/2014/main" id="{F5DAF90E-A3CE-8E81-7AD4-55A687ECFF79}"/>
              </a:ext>
            </a:extLst>
          </p:cNvPr>
          <p:cNvSpPr txBox="1">
            <a:spLocks/>
          </p:cNvSpPr>
          <p:nvPr/>
        </p:nvSpPr>
        <p:spPr>
          <a:xfrm>
            <a:off x="554631" y="294611"/>
            <a:ext cx="11111892" cy="694740"/>
          </a:xfrm>
          <a:prstGeom prst="rect">
            <a:avLst/>
          </a:prstGeom>
        </p:spPr>
        <p:txBody>
          <a:bodyPr>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
        <p:nvSpPr>
          <p:cNvPr id="8" name="Rectangle 7">
            <a:extLst>
              <a:ext uri="{FF2B5EF4-FFF2-40B4-BE49-F238E27FC236}">
                <a16:creationId xmlns:a16="http://schemas.microsoft.com/office/drawing/2014/main" id="{46581E27-C395-4846-A6E7-210422462DB1}"/>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2427"/>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02C39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914400" y="2342171"/>
            <a:ext cx="10058400" cy="307777"/>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dirty="0">
                <a:ln>
                  <a:noFill/>
                </a:ln>
                <a:solidFill>
                  <a:srgbClr val="02C39A"/>
                </a:solidFill>
                <a:effectLst/>
                <a:uLnTx/>
                <a:uFillTx/>
                <a:latin typeface="Calibri"/>
                <a:ea typeface="+mn-ea"/>
                <a:cs typeface="+mn-cs"/>
              </a:rPr>
              <a:t>BLOOD PRESSURE SELF-MANAGEMENT SURVEY</a:t>
            </a:r>
            <a:r>
              <a:rPr kumimoji="0" lang="en-US" sz="2000" b="1" i="0" u="none" strike="noStrike" kern="1200" cap="none" spc="0" normalizeH="0" baseline="0" noProof="0" dirty="0">
                <a:ln>
                  <a:noFill/>
                </a:ln>
                <a:solidFill>
                  <a:srgbClr val="02C39A"/>
                </a:solidFill>
                <a:effectLst/>
                <a:uLnTx/>
                <a:uFillTx/>
                <a:latin typeface="Calibri"/>
                <a:ea typeface="+mn-ea"/>
                <a:cs typeface="+mn-cs"/>
              </a:rPr>
              <a:t> ANALYSIS</a:t>
            </a:r>
            <a:endParaRPr kumimoji="0" sz="2000" b="1" i="0" u="none" strike="noStrike" kern="1200" cap="none" spc="0" normalizeH="0" baseline="0" noProof="0" dirty="0">
              <a:ln>
                <a:noFill/>
              </a:ln>
              <a:solidFill>
                <a:srgbClr val="02C39A"/>
              </a:solidFill>
              <a:effectLst/>
              <a:uLnTx/>
              <a:uFillTx/>
              <a:latin typeface="Calibri"/>
              <a:ea typeface="+mn-ea"/>
              <a:cs typeface="+mn-cs"/>
            </a:endParaRPr>
          </a:p>
        </p:txBody>
      </p:sp>
      <p:sp>
        <p:nvSpPr>
          <p:cNvPr id="4" name="TextBox 3"/>
          <p:cNvSpPr txBox="1"/>
          <p:nvPr/>
        </p:nvSpPr>
        <p:spPr>
          <a:xfrm>
            <a:off x="914400" y="2870280"/>
            <a:ext cx="10332720" cy="553998"/>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Can Education</a:t>
            </a:r>
            <a:r>
              <a:rPr kumimoji="0" sz="3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 Predict</a:t>
            </a:r>
            <a:r>
              <a:rPr kumimoji="0" lang="en-US" sz="3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 / Affect</a:t>
            </a:r>
            <a:r>
              <a:rPr kumimoji="0" sz="3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 Behavior?</a:t>
            </a:r>
          </a:p>
        </p:txBody>
      </p:sp>
      <p:sp>
        <p:nvSpPr>
          <p:cNvPr id="5" name="TextBox 4"/>
          <p:cNvSpPr txBox="1"/>
          <p:nvPr/>
        </p:nvSpPr>
        <p:spPr>
          <a:xfrm>
            <a:off x="914400" y="3796778"/>
            <a:ext cx="9875520" cy="571182"/>
          </a:xfrm>
          <a:prstGeom prst="rect">
            <a:avLst/>
          </a:prstGeom>
          <a:noFill/>
        </p:spPr>
        <p:txBody>
          <a:bodyPr wrap="square" lIns="0" tIns="0" rIns="0" bIns="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sz="1600" b="1" i="0" u="none" strike="noStrike" kern="1200" cap="none" spc="0" normalizeH="0" baseline="0" noProof="0" dirty="0">
                <a:ln>
                  <a:noFill/>
                </a:ln>
                <a:solidFill>
                  <a:srgbClr val="C9E3E1"/>
                </a:solidFill>
                <a:effectLst/>
                <a:uLnTx/>
                <a:uFillTx/>
                <a:latin typeface="Calibri"/>
                <a:ea typeface="+mn-ea"/>
                <a:cs typeface="+mn-cs"/>
              </a:rPr>
              <a:t>Ridge-regularized logistic regression</a:t>
            </a:r>
            <a:r>
              <a:rPr kumimoji="0" sz="1600" b="0" i="0" u="none" strike="noStrike" kern="1200" cap="none" spc="0" normalizeH="0" baseline="0" noProof="0" dirty="0">
                <a:ln>
                  <a:noFill/>
                </a:ln>
                <a:solidFill>
                  <a:srgbClr val="C9E3E1"/>
                </a:solidFill>
                <a:effectLst/>
                <a:uLnTx/>
                <a:uFillTx/>
                <a:latin typeface="Calibri"/>
                <a:ea typeface="+mn-ea"/>
                <a:cs typeface="+mn-cs"/>
              </a:rPr>
              <a:t>: </a:t>
            </a:r>
            <a:r>
              <a:rPr kumimoji="0" sz="1600" b="1" i="0" u="none" strike="noStrike" kern="1200" cap="none" spc="0" normalizeH="0" baseline="0" noProof="0" dirty="0">
                <a:ln>
                  <a:noFill/>
                </a:ln>
                <a:solidFill>
                  <a:srgbClr val="C9E3E1"/>
                </a:solidFill>
                <a:effectLst/>
                <a:uLnTx/>
                <a:uFillTx/>
                <a:latin typeface="Calibri"/>
                <a:ea typeface="+mn-ea"/>
                <a:cs typeface="+mn-cs"/>
              </a:rPr>
              <a:t>Q1</a:t>
            </a:r>
            <a:r>
              <a:rPr kumimoji="0" sz="1600" b="0" i="0" u="none" strike="noStrike" kern="1200" cap="none" spc="0" normalizeH="0" baseline="0" noProof="0" dirty="0">
                <a:ln>
                  <a:noFill/>
                </a:ln>
                <a:solidFill>
                  <a:srgbClr val="C9E3E1"/>
                </a:solidFill>
                <a:effectLst/>
                <a:uLnTx/>
                <a:uFillTx/>
                <a:latin typeface="Calibri"/>
                <a:ea typeface="+mn-ea"/>
                <a:cs typeface="+mn-cs"/>
              </a:rPr>
              <a:t> (importance of BP control) and </a:t>
            </a:r>
            <a:r>
              <a:rPr kumimoji="0" sz="1600" b="1" i="0" u="none" strike="noStrike" kern="1200" cap="none" spc="0" normalizeH="0" baseline="0" noProof="0" dirty="0">
                <a:ln>
                  <a:noFill/>
                </a:ln>
                <a:solidFill>
                  <a:srgbClr val="C9E3E1"/>
                </a:solidFill>
                <a:effectLst/>
                <a:uLnTx/>
                <a:uFillTx/>
                <a:latin typeface="Calibri"/>
                <a:ea typeface="+mn-ea"/>
                <a:cs typeface="+mn-cs"/>
              </a:rPr>
              <a:t>Q2</a:t>
            </a:r>
            <a:r>
              <a:rPr kumimoji="0" sz="1600" b="0" i="0" u="none" strike="noStrike" kern="1200" cap="none" spc="0" normalizeH="0" baseline="0" noProof="0" dirty="0">
                <a:ln>
                  <a:noFill/>
                </a:ln>
                <a:solidFill>
                  <a:srgbClr val="C9E3E1"/>
                </a:solidFill>
                <a:effectLst/>
                <a:uLnTx/>
                <a:uFillTx/>
                <a:latin typeface="Calibri"/>
                <a:ea typeface="+mn-ea"/>
                <a:cs typeface="+mn-cs"/>
              </a:rPr>
              <a:t> (knows BP goal numbers)</a:t>
            </a:r>
          </a:p>
          <a:p>
            <a:pPr marL="0" marR="0" lvl="0" indent="0" algn="l" defTabSz="457200" rtl="0" eaLnBrk="1" fontAlgn="auto" latinLnBrk="0" hangingPunct="1">
              <a:lnSpc>
                <a:spcPct val="120000"/>
              </a:lnSpc>
              <a:spcBef>
                <a:spcPts val="0"/>
              </a:spcBef>
              <a:spcAft>
                <a:spcPts val="0"/>
              </a:spcAft>
              <a:buClrTx/>
              <a:buSzTx/>
              <a:buFontTx/>
              <a:buNone/>
              <a:tabLst/>
              <a:defRPr/>
            </a:pPr>
            <a:r>
              <a:rPr kumimoji="0" sz="1600" b="0" i="1" u="none" strike="noStrike" kern="1200" cap="none" spc="0" normalizeH="0" baseline="0" noProof="0" dirty="0">
                <a:ln>
                  <a:noFill/>
                </a:ln>
                <a:solidFill>
                  <a:srgbClr val="C9E3E1"/>
                </a:solidFill>
                <a:effectLst/>
                <a:uLnTx/>
                <a:uFillTx/>
                <a:latin typeface="Calibri"/>
                <a:ea typeface="+mn-ea"/>
                <a:cs typeface="+mn-cs"/>
              </a:rPr>
              <a:t>predicting</a:t>
            </a:r>
            <a:r>
              <a:rPr kumimoji="0" sz="1600" b="0" i="0" u="none" strike="noStrike" kern="1200" cap="none" spc="0" normalizeH="0" baseline="0" noProof="0" dirty="0">
                <a:ln>
                  <a:noFill/>
                </a:ln>
                <a:solidFill>
                  <a:srgbClr val="C9E3E1"/>
                </a:solidFill>
                <a:effectLst/>
                <a:uLnTx/>
                <a:uFillTx/>
                <a:latin typeface="Calibri"/>
                <a:ea typeface="+mn-ea"/>
                <a:cs typeface="+mn-cs"/>
              </a:rPr>
              <a:t> </a:t>
            </a:r>
            <a:r>
              <a:rPr kumimoji="0" sz="1600" b="1" i="0" u="none" strike="noStrike" kern="1200" cap="none" spc="0" normalizeH="0" baseline="0" noProof="0" dirty="0">
                <a:ln>
                  <a:noFill/>
                </a:ln>
                <a:solidFill>
                  <a:srgbClr val="C9E3E1"/>
                </a:solidFill>
                <a:effectLst/>
                <a:uLnTx/>
                <a:uFillTx/>
                <a:latin typeface="Calibri"/>
                <a:ea typeface="+mn-ea"/>
                <a:cs typeface="+mn-cs"/>
              </a:rPr>
              <a:t>Q3</a:t>
            </a:r>
            <a:r>
              <a:rPr kumimoji="0" sz="1600" b="0" i="0" u="none" strike="noStrike" kern="1200" cap="none" spc="0" normalizeH="0" baseline="0" noProof="0" dirty="0">
                <a:ln>
                  <a:noFill/>
                </a:ln>
                <a:solidFill>
                  <a:srgbClr val="C9E3E1"/>
                </a:solidFill>
                <a:effectLst/>
                <a:uLnTx/>
                <a:uFillTx/>
                <a:latin typeface="Calibri"/>
                <a:ea typeface="+mn-ea"/>
                <a:cs typeface="+mn-cs"/>
              </a:rPr>
              <a:t> (missed-medication frequency) and </a:t>
            </a:r>
            <a:r>
              <a:rPr kumimoji="0" sz="1600" b="1" i="0" u="none" strike="noStrike" kern="1200" cap="none" spc="0" normalizeH="0" baseline="0" noProof="0" dirty="0">
                <a:ln>
                  <a:noFill/>
                </a:ln>
                <a:solidFill>
                  <a:srgbClr val="C9E3E1"/>
                </a:solidFill>
                <a:effectLst/>
                <a:uLnTx/>
                <a:uFillTx/>
                <a:latin typeface="Calibri"/>
                <a:ea typeface="+mn-ea"/>
                <a:cs typeface="+mn-cs"/>
              </a:rPr>
              <a:t>Q6</a:t>
            </a:r>
            <a:r>
              <a:rPr kumimoji="0" sz="1600" b="0" i="0" u="none" strike="noStrike" kern="1200" cap="none" spc="0" normalizeH="0" baseline="0" noProof="0" dirty="0">
                <a:ln>
                  <a:noFill/>
                </a:ln>
                <a:solidFill>
                  <a:srgbClr val="C9E3E1"/>
                </a:solidFill>
                <a:effectLst/>
                <a:uLnTx/>
                <a:uFillTx/>
                <a:latin typeface="Calibri"/>
                <a:ea typeface="+mn-ea"/>
                <a:cs typeface="+mn-cs"/>
              </a:rPr>
              <a:t> (number of other BP-lowering methods used)</a:t>
            </a:r>
          </a:p>
        </p:txBody>
      </p:sp>
      <p:sp>
        <p:nvSpPr>
          <p:cNvPr id="6" name="TextBox 5"/>
          <p:cNvSpPr txBox="1"/>
          <p:nvPr/>
        </p:nvSpPr>
        <p:spPr>
          <a:xfrm>
            <a:off x="914400" y="5989320"/>
            <a:ext cx="4572000" cy="246221"/>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dirty="0">
                <a:ln>
                  <a:noFill/>
                </a:ln>
                <a:solidFill>
                  <a:srgbClr val="00A896"/>
                </a:solidFill>
                <a:effectLst/>
                <a:uLnTx/>
                <a:uFillTx/>
                <a:latin typeface="Calibri"/>
                <a:ea typeface="+mn-ea"/>
                <a:cs typeface="+mn-cs"/>
              </a:rPr>
              <a:t>n = 76 respondents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82FBA-7EFF-425B-EA5A-FC37303CCF50}"/>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436B37C0-968A-28EC-AFF1-9E801504ADFC}"/>
              </a:ext>
            </a:extLst>
          </p:cNvPr>
          <p:cNvSpPr/>
          <p:nvPr/>
        </p:nvSpPr>
        <p:spPr>
          <a:xfrm>
            <a:off x="404037" y="365760"/>
            <a:ext cx="11402295" cy="3417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E6A84C0-752A-431C-1FD5-0006AD85D47C}"/>
              </a:ext>
            </a:extLst>
          </p:cNvPr>
          <p:cNvSpPr/>
          <p:nvPr/>
        </p:nvSpPr>
        <p:spPr>
          <a:xfrm>
            <a:off x="6722026" y="4003921"/>
            <a:ext cx="5084306" cy="1865107"/>
          </a:xfrm>
          <a:prstGeom prst="rect">
            <a:avLst/>
          </a:prstGeom>
          <a:solidFill>
            <a:srgbClr val="F4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32">
            <a:extLst>
              <a:ext uri="{FF2B5EF4-FFF2-40B4-BE49-F238E27FC236}">
                <a16:creationId xmlns:a16="http://schemas.microsoft.com/office/drawing/2014/main" id="{51D3D2F9-E620-DDF7-1E82-3026C1750F84}"/>
              </a:ext>
            </a:extLst>
          </p:cNvPr>
          <p:cNvSpPr/>
          <p:nvPr/>
        </p:nvSpPr>
        <p:spPr>
          <a:xfrm>
            <a:off x="6722026" y="4003921"/>
            <a:ext cx="63994" cy="1873991"/>
          </a:xfrm>
          <a:prstGeom prst="rect">
            <a:avLst/>
          </a:prstGeom>
          <a:solidFill>
            <a:srgbClr val="00A8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A94BC3F4-E967-B5CB-20B1-56DBECFC7BF6}"/>
              </a:ext>
            </a:extLst>
          </p:cNvPr>
          <p:cNvSpPr/>
          <p:nvPr/>
        </p:nvSpPr>
        <p:spPr>
          <a:xfrm>
            <a:off x="6722030" y="1975939"/>
            <a:ext cx="5084310" cy="1865107"/>
          </a:xfrm>
          <a:prstGeom prst="rect">
            <a:avLst/>
          </a:prstGeom>
          <a:solidFill>
            <a:srgbClr val="F4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a:extLst>
              <a:ext uri="{FF2B5EF4-FFF2-40B4-BE49-F238E27FC236}">
                <a16:creationId xmlns:a16="http://schemas.microsoft.com/office/drawing/2014/main" id="{B9D479FA-31F2-516B-072F-39A67043267B}"/>
              </a:ext>
            </a:extLst>
          </p:cNvPr>
          <p:cNvSpPr/>
          <p:nvPr/>
        </p:nvSpPr>
        <p:spPr>
          <a:xfrm>
            <a:off x="6722030" y="1975939"/>
            <a:ext cx="60825" cy="1873991"/>
          </a:xfrm>
          <a:prstGeom prst="rect">
            <a:avLst/>
          </a:prstGeom>
          <a:solidFill>
            <a:srgbClr val="00A8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A2B24127-8171-1017-6856-42FD54A0200F}"/>
              </a:ext>
            </a:extLst>
          </p:cNvPr>
          <p:cNvSpPr/>
          <p:nvPr/>
        </p:nvSpPr>
        <p:spPr>
          <a:xfrm>
            <a:off x="1338968" y="3992388"/>
            <a:ext cx="5200184" cy="1865107"/>
          </a:xfrm>
          <a:prstGeom prst="rect">
            <a:avLst/>
          </a:prstGeom>
          <a:solidFill>
            <a:srgbClr val="F4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ectangle 28">
            <a:extLst>
              <a:ext uri="{FF2B5EF4-FFF2-40B4-BE49-F238E27FC236}">
                <a16:creationId xmlns:a16="http://schemas.microsoft.com/office/drawing/2014/main" id="{ECA3173C-CFFB-E974-F9FE-19D058AFFBF5}"/>
              </a:ext>
            </a:extLst>
          </p:cNvPr>
          <p:cNvSpPr/>
          <p:nvPr/>
        </p:nvSpPr>
        <p:spPr>
          <a:xfrm>
            <a:off x="1338968" y="3992388"/>
            <a:ext cx="62211" cy="1873991"/>
          </a:xfrm>
          <a:prstGeom prst="rect">
            <a:avLst/>
          </a:prstGeom>
          <a:solidFill>
            <a:srgbClr val="00A8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ectangle 25">
            <a:extLst>
              <a:ext uri="{FF2B5EF4-FFF2-40B4-BE49-F238E27FC236}">
                <a16:creationId xmlns:a16="http://schemas.microsoft.com/office/drawing/2014/main" id="{D218DAE6-0ED1-3A2A-C71F-700A883112E3}"/>
              </a:ext>
            </a:extLst>
          </p:cNvPr>
          <p:cNvSpPr/>
          <p:nvPr/>
        </p:nvSpPr>
        <p:spPr>
          <a:xfrm>
            <a:off x="1334035" y="1969371"/>
            <a:ext cx="5205121" cy="1865107"/>
          </a:xfrm>
          <a:prstGeom prst="rect">
            <a:avLst/>
          </a:prstGeom>
          <a:solidFill>
            <a:srgbClr val="F4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26">
            <a:extLst>
              <a:ext uri="{FF2B5EF4-FFF2-40B4-BE49-F238E27FC236}">
                <a16:creationId xmlns:a16="http://schemas.microsoft.com/office/drawing/2014/main" id="{B9C7D36F-E87E-2C40-1EE8-0661FB611030}"/>
              </a:ext>
            </a:extLst>
          </p:cNvPr>
          <p:cNvSpPr/>
          <p:nvPr/>
        </p:nvSpPr>
        <p:spPr>
          <a:xfrm>
            <a:off x="1334036" y="1969371"/>
            <a:ext cx="61181" cy="1873991"/>
          </a:xfrm>
          <a:prstGeom prst="rect">
            <a:avLst/>
          </a:prstGeom>
          <a:solidFill>
            <a:srgbClr val="00A8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8E73735D-2B71-11E8-FCED-95EAE083124F}"/>
              </a:ext>
            </a:extLst>
          </p:cNvPr>
          <p:cNvSpPr txBox="1"/>
          <p:nvPr/>
        </p:nvSpPr>
        <p:spPr>
          <a:xfrm>
            <a:off x="1553840" y="1969371"/>
            <a:ext cx="5100935" cy="3662541"/>
          </a:xfrm>
          <a:prstGeom prst="rect">
            <a:avLst/>
          </a:prstGeom>
          <a:noFill/>
        </p:spPr>
        <p:txBody>
          <a:bodyPr wrap="square">
            <a:spAutoFit/>
          </a:bodyPr>
          <a:lstStyle/>
          <a:p>
            <a:pPr algn="l"/>
            <a:r>
              <a:rPr lang="en-US" sz="1800" b="1" dirty="0"/>
              <a:t>Q1</a:t>
            </a:r>
            <a:r>
              <a:rPr lang="en-US" b="1" dirty="0"/>
              <a:t>:</a:t>
            </a:r>
            <a:r>
              <a:rPr lang="en-US" sz="1800" b="1" dirty="0"/>
              <a:t> </a:t>
            </a:r>
            <a:r>
              <a:rPr lang="en-US" sz="1800" b="1" i="1" dirty="0"/>
              <a:t>How important is keeping your blood pressure under control to your overall health?</a:t>
            </a:r>
          </a:p>
          <a:p>
            <a:pPr algn="l"/>
            <a:endParaRPr lang="en-US" sz="800" b="1" dirty="0"/>
          </a:p>
          <a:p>
            <a:pPr algn="l"/>
            <a:r>
              <a:rPr lang="en-US" sz="1800" b="1" dirty="0"/>
              <a:t>Responses </a:t>
            </a:r>
            <a:r>
              <a:rPr lang="en-US" sz="1800" dirty="0"/>
              <a:t>(Ordinal Categories)</a:t>
            </a:r>
          </a:p>
          <a:p>
            <a:pPr algn="l"/>
            <a:r>
              <a:rPr lang="en-US" sz="1800" dirty="0"/>
              <a:t>•Isn’t, •A Little, •Somewhat, •Important, •Very Important</a:t>
            </a:r>
          </a:p>
          <a:p>
            <a:pPr algn="l"/>
            <a:endParaRPr lang="en-US" dirty="0"/>
          </a:p>
          <a:p>
            <a:pPr algn="l"/>
            <a:endParaRPr lang="en-US" sz="1800" dirty="0"/>
          </a:p>
          <a:p>
            <a:r>
              <a:rPr lang="en-US" sz="1800" b="1" dirty="0"/>
              <a:t>Q2:</a:t>
            </a:r>
            <a:r>
              <a:rPr lang="en-US" b="1" dirty="0"/>
              <a:t> </a:t>
            </a:r>
            <a:r>
              <a:rPr lang="en-US" b="1" i="1" dirty="0"/>
              <a:t>Do you know what your blood pressure goal numbers are?</a:t>
            </a:r>
          </a:p>
          <a:p>
            <a:endParaRPr lang="en-US" sz="800" b="1" i="1" dirty="0"/>
          </a:p>
          <a:p>
            <a:r>
              <a:rPr lang="en-US" b="1" dirty="0"/>
              <a:t>Responses </a:t>
            </a:r>
            <a:r>
              <a:rPr lang="en-US" dirty="0"/>
              <a:t>(Ordinal Categories)</a:t>
            </a:r>
            <a:endParaRPr lang="en-US" b="1" dirty="0"/>
          </a:p>
          <a:p>
            <a:r>
              <a:rPr lang="en-US" dirty="0"/>
              <a:t>•Yes, • No, •Not Sure</a:t>
            </a:r>
          </a:p>
          <a:p>
            <a:pPr algn="l"/>
            <a:endParaRPr lang="en-US" sz="1800" b="1" dirty="0"/>
          </a:p>
        </p:txBody>
      </p:sp>
      <p:sp>
        <p:nvSpPr>
          <p:cNvPr id="3" name="TextBox 2">
            <a:extLst>
              <a:ext uri="{FF2B5EF4-FFF2-40B4-BE49-F238E27FC236}">
                <a16:creationId xmlns:a16="http://schemas.microsoft.com/office/drawing/2014/main" id="{47FBFC3D-AF11-9430-A02A-065393D8F19C}"/>
              </a:ext>
            </a:extLst>
          </p:cNvPr>
          <p:cNvSpPr txBox="1"/>
          <p:nvPr/>
        </p:nvSpPr>
        <p:spPr>
          <a:xfrm>
            <a:off x="6844772" y="1969371"/>
            <a:ext cx="4815208" cy="3939540"/>
          </a:xfrm>
          <a:prstGeom prst="rect">
            <a:avLst/>
          </a:prstGeom>
          <a:noFill/>
        </p:spPr>
        <p:txBody>
          <a:bodyPr wrap="square">
            <a:spAutoFit/>
          </a:bodyPr>
          <a:lstStyle/>
          <a:p>
            <a:r>
              <a:rPr lang="en-US" sz="1800" b="1" dirty="0"/>
              <a:t>Q6</a:t>
            </a:r>
            <a:r>
              <a:rPr lang="en-US" b="1" dirty="0"/>
              <a:t>: </a:t>
            </a:r>
            <a:r>
              <a:rPr lang="en-US" b="1" i="1" dirty="0"/>
              <a:t>Besides your medicine, what else do you do to help lower your BP?</a:t>
            </a:r>
          </a:p>
          <a:p>
            <a:endParaRPr lang="en-US" sz="800" b="1" dirty="0"/>
          </a:p>
          <a:p>
            <a:r>
              <a:rPr lang="en-US" sz="1800" b="1" dirty="0"/>
              <a:t>Responses </a:t>
            </a:r>
            <a:r>
              <a:rPr lang="en-US" sz="1800" dirty="0"/>
              <a:t>(</a:t>
            </a:r>
            <a:r>
              <a:rPr lang="en-US" sz="1800" i="1" dirty="0"/>
              <a:t>Nominal</a:t>
            </a:r>
            <a:r>
              <a:rPr lang="en-US" sz="1800" dirty="0"/>
              <a:t> (unranked) Categories)</a:t>
            </a:r>
          </a:p>
          <a:p>
            <a:pPr algn="l"/>
            <a:r>
              <a:rPr lang="en-US" sz="1800" dirty="0"/>
              <a:t>•Less Salt, •Healthier Food, •Less Sugar, •Less Alcohol, •Quit Smoking, •More Active, •Lose Weight, •Other, </a:t>
            </a:r>
            <a:r>
              <a:rPr lang="en-US" sz="1800" dirty="0">
                <a:solidFill>
                  <a:srgbClr val="00B0F0"/>
                </a:solidFill>
              </a:rPr>
              <a:t>*</a:t>
            </a:r>
            <a:r>
              <a:rPr lang="en-US" sz="1800" dirty="0">
                <a:solidFill>
                  <a:srgbClr val="0070C0"/>
                </a:solidFill>
              </a:rPr>
              <a:t>Nothing</a:t>
            </a:r>
          </a:p>
          <a:p>
            <a:endParaRPr lang="en-US" dirty="0"/>
          </a:p>
          <a:p>
            <a:r>
              <a:rPr lang="en-US" b="1" dirty="0"/>
              <a:t>Q3: </a:t>
            </a:r>
            <a:r>
              <a:rPr lang="en-US" b="1" i="1" dirty="0"/>
              <a:t>In the past month, how often did you miss taking your blood pressure medicine?</a:t>
            </a:r>
          </a:p>
          <a:p>
            <a:endParaRPr lang="en-US" sz="800" b="1" i="1" dirty="0"/>
          </a:p>
          <a:p>
            <a:r>
              <a:rPr lang="en-US" b="1" dirty="0"/>
              <a:t>Responses </a:t>
            </a:r>
            <a:r>
              <a:rPr lang="en-US" dirty="0"/>
              <a:t>(Ordinal Categories)</a:t>
            </a:r>
            <a:endParaRPr lang="en-US" b="1" dirty="0"/>
          </a:p>
          <a:p>
            <a:r>
              <a:rPr lang="en-US" dirty="0"/>
              <a:t>•Never, • A few days, •&gt; 5 days, • &gt; half the days; </a:t>
            </a:r>
            <a:r>
              <a:rPr lang="en-US" dirty="0">
                <a:solidFill>
                  <a:srgbClr val="00B0F0"/>
                </a:solidFill>
              </a:rPr>
              <a:t>*I don’t take BP meds (disqualifier)</a:t>
            </a:r>
          </a:p>
          <a:p>
            <a:pPr algn="l"/>
            <a:endParaRPr lang="en-US" sz="1800" b="1" dirty="0"/>
          </a:p>
        </p:txBody>
      </p:sp>
      <p:sp>
        <p:nvSpPr>
          <p:cNvPr id="4" name="TextBox 3">
            <a:extLst>
              <a:ext uri="{FF2B5EF4-FFF2-40B4-BE49-F238E27FC236}">
                <a16:creationId xmlns:a16="http://schemas.microsoft.com/office/drawing/2014/main" id="{1D6DBAA5-97CE-9C16-0DF4-FA942DE4C9A9}"/>
              </a:ext>
            </a:extLst>
          </p:cNvPr>
          <p:cNvSpPr txBox="1"/>
          <p:nvPr/>
        </p:nvSpPr>
        <p:spPr>
          <a:xfrm>
            <a:off x="2901513" y="1252528"/>
            <a:ext cx="1454629" cy="369332"/>
          </a:xfrm>
          <a:prstGeom prst="rect">
            <a:avLst/>
          </a:prstGeom>
          <a:noFill/>
        </p:spPr>
        <p:txBody>
          <a:bodyPr wrap="none" rtlCol="0">
            <a:spAutoFit/>
          </a:bodyPr>
          <a:lstStyle/>
          <a:p>
            <a:r>
              <a:rPr lang="en-US" b="1" dirty="0"/>
              <a:t>EDUCATION</a:t>
            </a:r>
          </a:p>
        </p:txBody>
      </p:sp>
      <p:sp>
        <p:nvSpPr>
          <p:cNvPr id="5" name="TextBox 4">
            <a:extLst>
              <a:ext uri="{FF2B5EF4-FFF2-40B4-BE49-F238E27FC236}">
                <a16:creationId xmlns:a16="http://schemas.microsoft.com/office/drawing/2014/main" id="{98A03FCD-FE43-6717-BC29-4D862B84C6E0}"/>
              </a:ext>
            </a:extLst>
          </p:cNvPr>
          <p:cNvSpPr txBox="1"/>
          <p:nvPr/>
        </p:nvSpPr>
        <p:spPr>
          <a:xfrm>
            <a:off x="8417265" y="1262043"/>
            <a:ext cx="1348254" cy="369332"/>
          </a:xfrm>
          <a:prstGeom prst="rect">
            <a:avLst/>
          </a:prstGeom>
          <a:noFill/>
        </p:spPr>
        <p:txBody>
          <a:bodyPr wrap="none" rtlCol="0">
            <a:spAutoFit/>
          </a:bodyPr>
          <a:lstStyle/>
          <a:p>
            <a:r>
              <a:rPr lang="en-US" b="1" dirty="0"/>
              <a:t>BEHAVIOR </a:t>
            </a:r>
          </a:p>
        </p:txBody>
      </p:sp>
      <p:sp>
        <p:nvSpPr>
          <p:cNvPr id="9" name="TextBox 8">
            <a:extLst>
              <a:ext uri="{FF2B5EF4-FFF2-40B4-BE49-F238E27FC236}">
                <a16:creationId xmlns:a16="http://schemas.microsoft.com/office/drawing/2014/main" id="{8BAE742D-9884-327F-A7E6-7163020592DB}"/>
              </a:ext>
            </a:extLst>
          </p:cNvPr>
          <p:cNvSpPr txBox="1"/>
          <p:nvPr/>
        </p:nvSpPr>
        <p:spPr>
          <a:xfrm>
            <a:off x="142107" y="2571750"/>
            <a:ext cx="1191929" cy="369332"/>
          </a:xfrm>
          <a:prstGeom prst="rect">
            <a:avLst/>
          </a:prstGeom>
          <a:noFill/>
        </p:spPr>
        <p:txBody>
          <a:bodyPr wrap="none" rtlCol="0">
            <a:spAutoFit/>
          </a:bodyPr>
          <a:lstStyle/>
          <a:p>
            <a:r>
              <a:rPr lang="en-US" b="1" dirty="0"/>
              <a:t>GENERAL</a:t>
            </a:r>
          </a:p>
        </p:txBody>
      </p:sp>
      <p:sp>
        <p:nvSpPr>
          <p:cNvPr id="10" name="TextBox 9">
            <a:extLst>
              <a:ext uri="{FF2B5EF4-FFF2-40B4-BE49-F238E27FC236}">
                <a16:creationId xmlns:a16="http://schemas.microsoft.com/office/drawing/2014/main" id="{CD303C53-556A-68AD-0CFE-F091D3E1BECD}"/>
              </a:ext>
            </a:extLst>
          </p:cNvPr>
          <p:cNvSpPr txBox="1"/>
          <p:nvPr/>
        </p:nvSpPr>
        <p:spPr>
          <a:xfrm>
            <a:off x="142107" y="4829183"/>
            <a:ext cx="1181093" cy="369332"/>
          </a:xfrm>
          <a:prstGeom prst="rect">
            <a:avLst/>
          </a:prstGeom>
          <a:noFill/>
        </p:spPr>
        <p:txBody>
          <a:bodyPr wrap="none" rtlCol="0">
            <a:spAutoFit/>
          </a:bodyPr>
          <a:lstStyle/>
          <a:p>
            <a:r>
              <a:rPr lang="en-US" b="1" dirty="0"/>
              <a:t>SPECIFIC</a:t>
            </a:r>
          </a:p>
        </p:txBody>
      </p:sp>
      <p:sp>
        <p:nvSpPr>
          <p:cNvPr id="14" name="TextBox 13">
            <a:extLst>
              <a:ext uri="{FF2B5EF4-FFF2-40B4-BE49-F238E27FC236}">
                <a16:creationId xmlns:a16="http://schemas.microsoft.com/office/drawing/2014/main" id="{6799BB18-D506-4133-654B-411EE42622CD}"/>
              </a:ext>
            </a:extLst>
          </p:cNvPr>
          <p:cNvSpPr txBox="1"/>
          <p:nvPr/>
        </p:nvSpPr>
        <p:spPr>
          <a:xfrm>
            <a:off x="7432990" y="1552352"/>
            <a:ext cx="3451458" cy="646331"/>
          </a:xfrm>
          <a:prstGeom prst="rect">
            <a:avLst/>
          </a:prstGeom>
          <a:noFill/>
        </p:spPr>
        <p:txBody>
          <a:bodyPr wrap="none" rtlCol="0">
            <a:spAutoFit/>
          </a:bodyPr>
          <a:lstStyle/>
          <a:p>
            <a:r>
              <a:rPr lang="en-US" b="1" dirty="0"/>
              <a:t>OUTCOME </a:t>
            </a:r>
            <a:r>
              <a:rPr lang="en-US" dirty="0"/>
              <a:t>(Dependent Variable)</a:t>
            </a:r>
          </a:p>
          <a:p>
            <a:endParaRPr lang="en-US" dirty="0"/>
          </a:p>
        </p:txBody>
      </p:sp>
      <p:sp>
        <p:nvSpPr>
          <p:cNvPr id="16" name="TextBox 15">
            <a:extLst>
              <a:ext uri="{FF2B5EF4-FFF2-40B4-BE49-F238E27FC236}">
                <a16:creationId xmlns:a16="http://schemas.microsoft.com/office/drawing/2014/main" id="{3C54A890-EC72-2CD9-1FF7-D006E79BB2C1}"/>
              </a:ext>
            </a:extLst>
          </p:cNvPr>
          <p:cNvSpPr txBox="1"/>
          <p:nvPr/>
        </p:nvSpPr>
        <p:spPr>
          <a:xfrm>
            <a:off x="2067584" y="1515637"/>
            <a:ext cx="3753015" cy="646331"/>
          </a:xfrm>
          <a:prstGeom prst="rect">
            <a:avLst/>
          </a:prstGeom>
          <a:noFill/>
        </p:spPr>
        <p:txBody>
          <a:bodyPr wrap="none" rtlCol="0">
            <a:spAutoFit/>
          </a:bodyPr>
          <a:lstStyle/>
          <a:p>
            <a:r>
              <a:rPr lang="en-US" b="1" dirty="0"/>
              <a:t>PREDICTOR </a:t>
            </a:r>
            <a:r>
              <a:rPr lang="en-US" dirty="0"/>
              <a:t>(Independent Variable)</a:t>
            </a:r>
          </a:p>
          <a:p>
            <a:endParaRPr lang="en-US" dirty="0"/>
          </a:p>
        </p:txBody>
      </p:sp>
      <p:sp>
        <p:nvSpPr>
          <p:cNvPr id="35" name="TextBox 34">
            <a:extLst>
              <a:ext uri="{FF2B5EF4-FFF2-40B4-BE49-F238E27FC236}">
                <a16:creationId xmlns:a16="http://schemas.microsoft.com/office/drawing/2014/main" id="{A5CD11F1-259D-9867-09AA-27076C980381}"/>
              </a:ext>
            </a:extLst>
          </p:cNvPr>
          <p:cNvSpPr txBox="1"/>
          <p:nvPr/>
        </p:nvSpPr>
        <p:spPr>
          <a:xfrm>
            <a:off x="648999" y="365760"/>
            <a:ext cx="7315200"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rPr>
              <a:t>METHODOLOGY</a:t>
            </a:r>
          </a:p>
        </p:txBody>
      </p:sp>
      <p:sp>
        <p:nvSpPr>
          <p:cNvPr id="36" name="TextBox 35">
            <a:extLst>
              <a:ext uri="{FF2B5EF4-FFF2-40B4-BE49-F238E27FC236}">
                <a16:creationId xmlns:a16="http://schemas.microsoft.com/office/drawing/2014/main" id="{9A79110E-23E7-0818-2BFF-75E8F7BD167C}"/>
              </a:ext>
            </a:extLst>
          </p:cNvPr>
          <p:cNvSpPr txBox="1"/>
          <p:nvPr/>
        </p:nvSpPr>
        <p:spPr>
          <a:xfrm>
            <a:off x="648999" y="707528"/>
            <a:ext cx="10515600" cy="430887"/>
          </a:xfrm>
          <a:prstGeom prst="rect">
            <a:avLst/>
          </a:prstGeom>
          <a:noFill/>
        </p:spPr>
        <p:txBody>
          <a:bodyPr wrap="square" lIns="0" tIns="0" rIns="0" bIns="0" anchor="t">
            <a:spAutoFit/>
          </a:bodyPr>
          <a:lstStyle/>
          <a:p>
            <a:r>
              <a:rPr lang="en-US" sz="2800" b="1" dirty="0">
                <a:latin typeface="Helvetica Neue" panose="02000503000000020004" pitchFamily="2" charset="0"/>
                <a:ea typeface="Helvetica Neue" panose="02000503000000020004" pitchFamily="2" charset="0"/>
                <a:cs typeface="Helvetica Neue" panose="02000503000000020004" pitchFamily="2" charset="0"/>
              </a:rPr>
              <a:t>Can Clinical Education Influence Patient Behavior?</a:t>
            </a:r>
          </a:p>
        </p:txBody>
      </p:sp>
    </p:spTree>
    <p:extLst>
      <p:ext uri="{BB962C8B-B14F-4D97-AF65-F5344CB8AC3E}">
        <p14:creationId xmlns:p14="http://schemas.microsoft.com/office/powerpoint/2010/main" val="2620101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D5F09-0149-7A77-938C-BF5B2923705F}"/>
            </a:ext>
          </a:extLst>
        </p:cNvPr>
        <p:cNvGrpSpPr/>
        <p:nvPr/>
      </p:nvGrpSpPr>
      <p:grpSpPr>
        <a:xfrm>
          <a:off x="0" y="0"/>
          <a:ext cx="0" cy="0"/>
          <a:chOff x="0" y="0"/>
          <a:chExt cx="0" cy="0"/>
        </a:xfrm>
      </p:grpSpPr>
      <p:pic>
        <p:nvPicPr>
          <p:cNvPr id="2" name="Picture 1" descr="Simple linear regression — STATS 202">
            <a:extLst>
              <a:ext uri="{FF2B5EF4-FFF2-40B4-BE49-F238E27FC236}">
                <a16:creationId xmlns:a16="http://schemas.microsoft.com/office/drawing/2014/main" id="{B6F614BE-644C-3FD9-6893-50993160986C}"/>
              </a:ext>
            </a:extLst>
          </p:cNvPr>
          <p:cNvPicPr>
            <a:picLocks noChangeAspect="1"/>
          </p:cNvPicPr>
          <p:nvPr/>
        </p:nvPicPr>
        <p:blipFill>
          <a:blip r:embed="rId3"/>
          <a:srcRect l="5049" b="7607"/>
          <a:stretch>
            <a:fillRect/>
          </a:stretch>
        </p:blipFill>
        <p:spPr>
          <a:xfrm>
            <a:off x="5775767" y="986558"/>
            <a:ext cx="5924108" cy="4106303"/>
          </a:xfrm>
          <a:prstGeom prst="rect">
            <a:avLst/>
          </a:prstGeom>
        </p:spPr>
      </p:pic>
      <p:sp>
        <p:nvSpPr>
          <p:cNvPr id="3" name="TextBox 2">
            <a:extLst>
              <a:ext uri="{FF2B5EF4-FFF2-40B4-BE49-F238E27FC236}">
                <a16:creationId xmlns:a16="http://schemas.microsoft.com/office/drawing/2014/main" id="{98F8DDF8-ABEB-70EA-0DA3-3A14432CA429}"/>
              </a:ext>
            </a:extLst>
          </p:cNvPr>
          <p:cNvSpPr txBox="1"/>
          <p:nvPr/>
        </p:nvSpPr>
        <p:spPr>
          <a:xfrm>
            <a:off x="7301419" y="5434875"/>
            <a:ext cx="3413178" cy="369332"/>
          </a:xfrm>
          <a:prstGeom prst="rect">
            <a:avLst/>
          </a:prstGeom>
          <a:noFill/>
        </p:spPr>
        <p:txBody>
          <a:bodyPr wrap="none" rtlCol="0">
            <a:spAutoFit/>
          </a:bodyPr>
          <a:lstStyle/>
          <a:p>
            <a:r>
              <a:rPr lang="en-US" dirty="0"/>
              <a:t>Example of Regression Modeling</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0E808EC-F3C5-3760-3E7C-02E391CBF1CA}"/>
                  </a:ext>
                </a:extLst>
              </p:cNvPr>
              <p:cNvSpPr txBox="1"/>
              <p:nvPr/>
            </p:nvSpPr>
            <p:spPr>
              <a:xfrm>
                <a:off x="553175" y="960395"/>
                <a:ext cx="5043289" cy="5262979"/>
              </a:xfrm>
              <a:prstGeom prst="rect">
                <a:avLst/>
              </a:prstGeom>
              <a:noFill/>
            </p:spPr>
            <p:txBody>
              <a:bodyPr wrap="square" rtlCol="0">
                <a:spAutoFit/>
              </a:bodyPr>
              <a:lstStyle/>
              <a:p>
                <a:r>
                  <a:rPr lang="en-US" dirty="0"/>
                  <a:t>Statistical method models </a:t>
                </a:r>
                <a:r>
                  <a:rPr lang="en-US" b="1" dirty="0"/>
                  <a:t>relationship</a:t>
                </a:r>
                <a:r>
                  <a:rPr lang="en-US" dirty="0"/>
                  <a:t> between a </a:t>
                </a:r>
                <a:r>
                  <a:rPr lang="en-US" b="1" i="1" dirty="0"/>
                  <a:t>dependent variable</a:t>
                </a:r>
                <a:r>
                  <a:rPr lang="en-US" dirty="0"/>
                  <a:t> (outcome) and one or more </a:t>
                </a:r>
                <a:r>
                  <a:rPr lang="en-US" b="1" i="1" dirty="0"/>
                  <a:t>independent variables</a:t>
                </a:r>
                <a:r>
                  <a:rPr lang="en-US" dirty="0"/>
                  <a:t> (predictors).</a:t>
                </a:r>
              </a:p>
              <a:p>
                <a:endParaRPr lang="en-US" sz="800" dirty="0"/>
              </a:p>
              <a:p>
                <a:r>
                  <a:rPr lang="en-US" dirty="0"/>
                  <a:t>Fits "</a:t>
                </a:r>
                <a:r>
                  <a:rPr lang="en-US" b="1" dirty="0"/>
                  <a:t>best-fit</a:t>
                </a:r>
                <a:r>
                  <a:rPr lang="en-US" dirty="0"/>
                  <a:t>" </a:t>
                </a:r>
                <a:r>
                  <a:rPr lang="en-US" b="1" dirty="0"/>
                  <a:t>straight line</a:t>
                </a:r>
                <a:r>
                  <a:rPr lang="en-US" dirty="0"/>
                  <a:t> through data to estimate how predictor changes affect outcome.</a:t>
                </a:r>
              </a:p>
              <a:p>
                <a:endParaRPr lang="en-US" sz="800" dirty="0"/>
              </a:p>
              <a:p>
                <a:r>
                  <a:rPr lang="en-US" dirty="0"/>
                  <a:t>Used to predict continuous outcomes, quantify relationships between variables, and identify factors associated with an outcome.</a:t>
                </a:r>
              </a:p>
              <a:p>
                <a:endParaRPr lang="en-US" sz="800" dirty="0"/>
              </a:p>
              <a:p>
                <a:r>
                  <a:rPr lang="en-US" dirty="0"/>
                  <a:t>Common applications: forecasting, trend analysis, risk factor assessment, and evaluating  impact of interventions.</a:t>
                </a:r>
              </a:p>
              <a:p>
                <a:endParaRPr lang="en-US" i="1" dirty="0"/>
              </a:p>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𝑦</m:t>
                      </m:r>
                      <m:r>
                        <a:rPr lang="en-US" sz="240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𝛽</m:t>
                          </m:r>
                        </m:e>
                        <m:sub>
                          <m:r>
                            <a:rPr lang="en-US" sz="2400">
                              <a:latin typeface="Cambria Math" panose="02040503050406030204" pitchFamily="18" charset="0"/>
                            </a:rPr>
                            <m:t>0</m:t>
                          </m:r>
                        </m:sub>
                      </m:sSub>
                      <m:r>
                        <a:rPr lang="en-US" sz="240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𝛽</m:t>
                          </m:r>
                        </m:e>
                        <m:sub>
                          <m:r>
                            <a:rPr lang="en-US" sz="2400">
                              <a:latin typeface="Cambria Math" panose="02040503050406030204" pitchFamily="18" charset="0"/>
                            </a:rPr>
                            <m:t>1</m:t>
                          </m:r>
                        </m:sub>
                      </m:sSub>
                      <m:r>
                        <a:rPr lang="en-US" sz="2400" i="1">
                          <a:latin typeface="Cambria Math" panose="02040503050406030204" pitchFamily="18" charset="0"/>
                        </a:rPr>
                        <m:t>𝑥</m:t>
                      </m:r>
                      <m:r>
                        <a:rPr lang="en-US" sz="2400">
                          <a:latin typeface="Cambria Math" panose="02040503050406030204" pitchFamily="18" charset="0"/>
                        </a:rPr>
                        <m:t>+</m:t>
                      </m:r>
                      <m:r>
                        <a:rPr lang="en-US" sz="2400" i="1">
                          <a:latin typeface="Cambria Math" panose="02040503050406030204" pitchFamily="18" charset="0"/>
                        </a:rPr>
                        <m:t>𝜀</m:t>
                      </m:r>
                    </m:oMath>
                  </m:oMathPara>
                </a14:m>
                <a:endParaRPr lang="en-US" sz="2400" dirty="0"/>
              </a:p>
              <a:p>
                <a:endParaRPr lang="en-US" i="1" dirty="0"/>
              </a:p>
              <a:p>
                <a:r>
                  <a:rPr lang="en-US" i="1" dirty="0"/>
                  <a:t>Example:</a:t>
                </a:r>
                <a:r>
                  <a:rPr lang="en-US" dirty="0"/>
                  <a:t> Predicting systolic blood pressure from age, BMI, and medication use.</a:t>
                </a:r>
              </a:p>
              <a:p>
                <a:endParaRPr lang="en-US" dirty="0"/>
              </a:p>
            </p:txBody>
          </p:sp>
        </mc:Choice>
        <mc:Fallback xmlns="">
          <p:sp>
            <p:nvSpPr>
              <p:cNvPr id="4" name="TextBox 3">
                <a:extLst>
                  <a:ext uri="{FF2B5EF4-FFF2-40B4-BE49-F238E27FC236}">
                    <a16:creationId xmlns:a16="http://schemas.microsoft.com/office/drawing/2014/main" id="{C0E808EC-F3C5-3760-3E7C-02E391CBF1CA}"/>
                  </a:ext>
                </a:extLst>
              </p:cNvPr>
              <p:cNvSpPr txBox="1">
                <a:spLocks noRot="1" noChangeAspect="1" noMove="1" noResize="1" noEditPoints="1" noAdjustHandles="1" noChangeArrowheads="1" noChangeShapeType="1" noTextEdit="1"/>
              </p:cNvSpPr>
              <p:nvPr/>
            </p:nvSpPr>
            <p:spPr>
              <a:xfrm>
                <a:off x="553175" y="960395"/>
                <a:ext cx="5043289" cy="5262979"/>
              </a:xfrm>
              <a:prstGeom prst="rect">
                <a:avLst/>
              </a:prstGeom>
              <a:blipFill>
                <a:blip r:embed="rId4"/>
                <a:stretch>
                  <a:fillRect l="-1005" t="-481" r="-1508"/>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26704F10-D0F3-FB9A-560A-152EFA0DD3AE}"/>
              </a:ext>
            </a:extLst>
          </p:cNvPr>
          <p:cNvSpPr/>
          <p:nvPr/>
        </p:nvSpPr>
        <p:spPr>
          <a:xfrm>
            <a:off x="381000" y="407624"/>
            <a:ext cx="11450329" cy="3816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0D72AB8D-3240-57B3-EE99-9784823F5E25}"/>
              </a:ext>
            </a:extLst>
          </p:cNvPr>
          <p:cNvSpPr txBox="1"/>
          <p:nvPr/>
        </p:nvSpPr>
        <p:spPr>
          <a:xfrm>
            <a:off x="648999" y="365760"/>
            <a:ext cx="7315200"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rPr>
              <a:t>METHODOLOGY</a:t>
            </a:r>
            <a:r>
              <a:rPr kumimoji="0" lang="en-US"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kumimoji="0" lang="en-US" sz="1800" b="1" i="0" u="none" strike="noStrike" kern="1200" cap="none" spc="0" normalizeH="0" baseline="0" noProof="0" dirty="0">
                <a:ln>
                  <a:noFill/>
                </a:ln>
                <a:effectLst/>
                <a:uLnTx/>
                <a:uFillTx/>
                <a:latin typeface="Helvetica Neue" panose="02000503000000020004" pitchFamily="2" charset="0"/>
                <a:ea typeface="Helvetica Neue" panose="02000503000000020004" pitchFamily="2" charset="0"/>
                <a:cs typeface="Helvetica Neue" panose="02000503000000020004" pitchFamily="2" charset="0"/>
              </a:rPr>
              <a:t>Linear Regression</a:t>
            </a:r>
            <a:endParaRPr kumimoji="0" sz="1800" b="1" i="0" u="none" strike="noStrike" kern="1200" cap="none" spc="0" normalizeH="0" baseline="0" noProof="0" dirty="0">
              <a:ln>
                <a:noFill/>
              </a:ln>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222768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4963A-8926-F7CB-5527-151D20D48FF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194E936-AF35-33CF-DB78-12E02658D44C}"/>
              </a:ext>
            </a:extLst>
          </p:cNvPr>
          <p:cNvPicPr>
            <a:picLocks noChangeAspect="1"/>
          </p:cNvPicPr>
          <p:nvPr/>
        </p:nvPicPr>
        <p:blipFill>
          <a:blip r:embed="rId3"/>
          <a:srcRect l="10476" t="10064" r="9096" b="19166"/>
          <a:stretch>
            <a:fillRect/>
          </a:stretch>
        </p:blipFill>
        <p:spPr>
          <a:xfrm>
            <a:off x="6094206" y="789233"/>
            <a:ext cx="6082656" cy="3361296"/>
          </a:xfrm>
          <a:prstGeom prst="rect">
            <a:avLst/>
          </a:prstGeom>
        </p:spPr>
      </p:pic>
      <p:pic>
        <p:nvPicPr>
          <p:cNvPr id="5" name="Picture 4">
            <a:extLst>
              <a:ext uri="{FF2B5EF4-FFF2-40B4-BE49-F238E27FC236}">
                <a16:creationId xmlns:a16="http://schemas.microsoft.com/office/drawing/2014/main" id="{5A45CAE2-A4D1-73F7-BEC1-5EBDA8BDFFBD}"/>
              </a:ext>
            </a:extLst>
          </p:cNvPr>
          <p:cNvPicPr>
            <a:picLocks noChangeAspect="1"/>
          </p:cNvPicPr>
          <p:nvPr/>
        </p:nvPicPr>
        <p:blipFill>
          <a:blip r:embed="rId4"/>
          <a:stretch>
            <a:fillRect/>
          </a:stretch>
        </p:blipFill>
        <p:spPr>
          <a:xfrm>
            <a:off x="6833352" y="4193720"/>
            <a:ext cx="4145534" cy="654558"/>
          </a:xfrm>
          <a:prstGeom prst="rect">
            <a:avLst/>
          </a:prstGeom>
        </p:spPr>
      </p:pic>
      <p:sp>
        <p:nvSpPr>
          <p:cNvPr id="4" name="TextBox 3">
            <a:extLst>
              <a:ext uri="{FF2B5EF4-FFF2-40B4-BE49-F238E27FC236}">
                <a16:creationId xmlns:a16="http://schemas.microsoft.com/office/drawing/2014/main" id="{A1978924-E525-8174-8B21-791E41559FCC}"/>
              </a:ext>
            </a:extLst>
          </p:cNvPr>
          <p:cNvSpPr txBox="1"/>
          <p:nvPr/>
        </p:nvSpPr>
        <p:spPr>
          <a:xfrm>
            <a:off x="570073" y="796268"/>
            <a:ext cx="5633957" cy="5878532"/>
          </a:xfrm>
          <a:prstGeom prst="rect">
            <a:avLst/>
          </a:prstGeom>
          <a:noFill/>
        </p:spPr>
        <p:txBody>
          <a:bodyPr wrap="square" rtlCol="0">
            <a:spAutoFit/>
          </a:bodyPr>
          <a:lstStyle/>
          <a:p>
            <a:r>
              <a:rPr lang="en-US" sz="1600" dirty="0">
                <a:solidFill>
                  <a:srgbClr val="028090"/>
                </a:solidFill>
                <a:latin typeface="Calibri"/>
              </a:rPr>
              <a:t>● </a:t>
            </a:r>
            <a:r>
              <a:rPr lang="en-US" sz="1600" dirty="0"/>
              <a:t>Improves on linear regression by training on data - reducing influence of random noise, increasing prediction reliability in multivariable data sets.</a:t>
            </a:r>
          </a:p>
          <a:p>
            <a:endParaRPr lang="en-US" sz="800" dirty="0"/>
          </a:p>
          <a:p>
            <a:r>
              <a:rPr lang="en-US" sz="1600" dirty="0">
                <a:solidFill>
                  <a:srgbClr val="028090"/>
                </a:solidFill>
                <a:latin typeface="Calibri"/>
              </a:rPr>
              <a:t>●  </a:t>
            </a:r>
            <a:r>
              <a:rPr lang="en-US" sz="1600" b="1" dirty="0">
                <a:solidFill>
                  <a:srgbClr val="1F2A2A"/>
                </a:solidFill>
                <a:latin typeface="Calibri"/>
              </a:rPr>
              <a:t>Small sample</a:t>
            </a:r>
            <a:r>
              <a:rPr lang="en-US" sz="1600" dirty="0">
                <a:solidFill>
                  <a:srgbClr val="1F2A2A"/>
                </a:solidFill>
                <a:latin typeface="Calibri"/>
              </a:rPr>
              <a:t>: n=76 spread across up to 8 outcome classes (Q6); some &lt; 5 respondents. W/o regularization, coefficients can diverge toward infinity, producing unstable, untrustworthy estimates.</a:t>
            </a:r>
          </a:p>
          <a:p>
            <a:endParaRPr lang="en-US" sz="800" dirty="0">
              <a:solidFill>
                <a:srgbClr val="1F2A2A"/>
              </a:solidFill>
              <a:latin typeface="Calibri"/>
            </a:endParaRPr>
          </a:p>
          <a:p>
            <a:pPr lvl="0" defTabSz="457200">
              <a:defRPr/>
            </a:pPr>
            <a:r>
              <a:rPr lang="en-US" sz="1600" dirty="0">
                <a:solidFill>
                  <a:srgbClr val="028090"/>
                </a:solidFill>
                <a:latin typeface="Calibri"/>
              </a:rPr>
              <a:t>●  </a:t>
            </a:r>
            <a:r>
              <a:rPr lang="en-US" sz="1600" dirty="0">
                <a:solidFill>
                  <a:srgbClr val="1F2A2A"/>
                </a:solidFill>
                <a:latin typeface="Calibri"/>
              </a:rPr>
              <a:t>Ridge adds a </a:t>
            </a:r>
            <a:r>
              <a:rPr lang="en-US" sz="1600" b="1" dirty="0">
                <a:solidFill>
                  <a:srgbClr val="92D050"/>
                </a:solidFill>
                <a:latin typeface="Calibri"/>
              </a:rPr>
              <a:t>penalty</a:t>
            </a:r>
            <a:r>
              <a:rPr lang="en-US" sz="1600" dirty="0">
                <a:solidFill>
                  <a:srgbClr val="1F2A2A"/>
                </a:solidFill>
                <a:latin typeface="Calibri"/>
              </a:rPr>
              <a:t> </a:t>
            </a:r>
            <a:r>
              <a:rPr lang="en-US" sz="1600" i="1" dirty="0">
                <a:solidFill>
                  <a:prstClr val="black"/>
                </a:solidFill>
                <a:latin typeface="Calibri"/>
              </a:rPr>
              <a:t>(</a:t>
            </a:r>
            <a:r>
              <a:rPr lang="el-GR" sz="1600" i="1" dirty="0">
                <a:solidFill>
                  <a:prstClr val="black"/>
                </a:solidFill>
                <a:latin typeface="Calibri"/>
              </a:rPr>
              <a:t>λ = 0.001) </a:t>
            </a:r>
            <a:r>
              <a:rPr lang="en-US" sz="1600" dirty="0">
                <a:solidFill>
                  <a:srgbClr val="1F2A2A"/>
                </a:solidFill>
                <a:latin typeface="Calibri"/>
              </a:rPr>
              <a:t>on the size of the non-intercept coefficients, shrinking them just enough to keep estimate finite and stable, without distorting genuine effects.</a:t>
            </a:r>
          </a:p>
          <a:p>
            <a:pPr lvl="0" defTabSz="457200">
              <a:defRPr/>
            </a:pPr>
            <a:endParaRPr lang="en-US" sz="800" dirty="0">
              <a:solidFill>
                <a:srgbClr val="1F2A2A"/>
              </a:solidFill>
              <a:latin typeface="Calibri"/>
            </a:endParaRPr>
          </a:p>
          <a:p>
            <a:pPr lvl="0" defTabSz="457200">
              <a:defRPr/>
            </a:pPr>
            <a:r>
              <a:rPr lang="en-US" sz="1600" dirty="0">
                <a:solidFill>
                  <a:srgbClr val="028090"/>
                </a:solidFill>
                <a:latin typeface="Calibri"/>
              </a:rPr>
              <a:t>●  </a:t>
            </a:r>
            <a:r>
              <a:rPr lang="en-US" sz="1600" dirty="0">
                <a:solidFill>
                  <a:srgbClr val="1F2A2A"/>
                </a:solidFill>
                <a:latin typeface="Calibri"/>
              </a:rPr>
              <a:t>Q2 encoded as</a:t>
            </a:r>
            <a:r>
              <a:rPr lang="en-US" sz="1600" b="1" dirty="0">
                <a:solidFill>
                  <a:srgbClr val="1F2A2A"/>
                </a:solidFill>
                <a:latin typeface="Calibri"/>
              </a:rPr>
              <a:t> two dummy variables</a:t>
            </a:r>
            <a:r>
              <a:rPr lang="en-US" sz="1600" dirty="0">
                <a:solidFill>
                  <a:srgbClr val="1F2A2A"/>
                </a:solidFill>
                <a:latin typeface="Calibri"/>
              </a:rPr>
              <a:t> (Q2_No, Q2_NotSure vs. “Yes”) so model can capture “</a:t>
            </a:r>
            <a:r>
              <a:rPr lang="en-US" sz="1600" b="1" dirty="0">
                <a:solidFill>
                  <a:prstClr val="black"/>
                </a:solidFill>
                <a:latin typeface="Calibri"/>
              </a:rPr>
              <a:t>Not Sure</a:t>
            </a:r>
            <a:r>
              <a:rPr lang="en-US" sz="1600" dirty="0">
                <a:solidFill>
                  <a:srgbClr val="1F2A2A"/>
                </a:solidFill>
                <a:latin typeface="Calibri"/>
              </a:rPr>
              <a:t>” as distinct, non-monotonic effect rather than forcing it onto a single ordered numeric scale.</a:t>
            </a:r>
          </a:p>
          <a:p>
            <a:pPr lvl="0" defTabSz="457200">
              <a:defRPr/>
            </a:pPr>
            <a:endParaRPr lang="en-US" sz="800" dirty="0">
              <a:solidFill>
                <a:srgbClr val="1F2A2A"/>
              </a:solidFill>
              <a:latin typeface="Calibri"/>
            </a:endParaRPr>
          </a:p>
          <a:p>
            <a:pPr lvl="0" defTabSz="457200">
              <a:defRPr/>
            </a:pPr>
            <a:r>
              <a:rPr lang="en-US" sz="1600" dirty="0">
                <a:solidFill>
                  <a:srgbClr val="028090"/>
                </a:solidFill>
                <a:latin typeface="Calibri"/>
              </a:rPr>
              <a:t>●  </a:t>
            </a:r>
            <a:r>
              <a:rPr lang="en-US" sz="1600" b="1" dirty="0">
                <a:latin typeface="Calibri"/>
              </a:rPr>
              <a:t>Penalty strength</a:t>
            </a:r>
            <a:r>
              <a:rPr lang="en-US" sz="1600" dirty="0">
                <a:solidFill>
                  <a:prstClr val="black"/>
                </a:solidFill>
                <a:latin typeface="Calibri"/>
              </a:rPr>
              <a:t> chosen (1e-3 </a:t>
            </a:r>
            <a:r>
              <a:rPr lang="en-US" sz="1600" i="1" dirty="0">
                <a:solidFill>
                  <a:prstClr val="black"/>
                </a:solidFill>
                <a:latin typeface="Calibri"/>
              </a:rPr>
              <a:t>(</a:t>
            </a:r>
            <a:r>
              <a:rPr lang="el-GR" sz="1600" i="1" dirty="0">
                <a:solidFill>
                  <a:prstClr val="black"/>
                </a:solidFill>
                <a:latin typeface="Calibri"/>
              </a:rPr>
              <a:t>λ = 0.001)</a:t>
            </a:r>
            <a:r>
              <a:rPr lang="el-GR" sz="1600" dirty="0">
                <a:solidFill>
                  <a:prstClr val="black"/>
                </a:solidFill>
                <a:latin typeface="Calibri"/>
              </a:rPr>
              <a:t>) </a:t>
            </a:r>
            <a:r>
              <a:rPr lang="en-US" sz="1600" dirty="0">
                <a:solidFill>
                  <a:prstClr val="black"/>
                </a:solidFill>
                <a:latin typeface="Calibri"/>
              </a:rPr>
              <a:t>via a sensitivity sweep from 1e-4 to 1.0: </a:t>
            </a:r>
            <a:r>
              <a:rPr lang="en-US" sz="1600" dirty="0">
                <a:solidFill>
                  <a:srgbClr val="1F2A2A"/>
                </a:solidFill>
                <a:latin typeface="Calibri"/>
              </a:rPr>
              <a:t>Results essentially unchanged below 1e-2, and only over-regularize — erasing real, significant effects — at the high end (1.0). 1e-3 sits in the stable zone for every model in this deck.</a:t>
            </a:r>
          </a:p>
          <a:p>
            <a:pPr lvl="0" defTabSz="457200">
              <a:defRPr/>
            </a:pPr>
            <a:endParaRPr lang="en-US" sz="800" dirty="0">
              <a:solidFill>
                <a:srgbClr val="1F2A2A"/>
              </a:solidFill>
              <a:latin typeface="Calibri"/>
            </a:endParaRPr>
          </a:p>
          <a:p>
            <a:pPr defTabSz="457200"/>
            <a:r>
              <a:rPr lang="en-US" sz="1600" dirty="0">
                <a:solidFill>
                  <a:srgbClr val="028090"/>
                </a:solidFill>
              </a:rPr>
              <a:t>●  </a:t>
            </a:r>
            <a:r>
              <a:rPr lang="en-US" sz="1600" b="1" dirty="0">
                <a:solidFill>
                  <a:srgbClr val="00B0F0"/>
                </a:solidFill>
              </a:rPr>
              <a:t>Poisson</a:t>
            </a:r>
            <a:r>
              <a:rPr lang="en-US" sz="1600" dirty="0">
                <a:solidFill>
                  <a:srgbClr val="00B0F0"/>
                </a:solidFill>
              </a:rPr>
              <a:t> </a:t>
            </a:r>
            <a:r>
              <a:rPr lang="en-US" sz="1600" b="1" dirty="0">
                <a:solidFill>
                  <a:srgbClr val="00B0F0"/>
                </a:solidFill>
              </a:rPr>
              <a:t>regression</a:t>
            </a:r>
            <a:r>
              <a:rPr lang="en-US" sz="1600" dirty="0">
                <a:solidFill>
                  <a:prstClr val="black"/>
                </a:solidFill>
              </a:rPr>
              <a:t> combined with </a:t>
            </a:r>
            <a:r>
              <a:rPr lang="en-US" sz="1600" b="1" dirty="0">
                <a:solidFill>
                  <a:srgbClr val="92D050"/>
                </a:solidFill>
              </a:rPr>
              <a:t>Ridge regression</a:t>
            </a:r>
            <a:r>
              <a:rPr lang="en-US" sz="1600" dirty="0">
                <a:solidFill>
                  <a:prstClr val="black"/>
                </a:solidFill>
              </a:rPr>
              <a:t> used for Q6 – because it’s a count with some sparse categories.</a:t>
            </a:r>
            <a:endParaRPr lang="en-US" sz="1600" dirty="0">
              <a:solidFill>
                <a:srgbClr val="1F2A2A"/>
              </a:solidFill>
            </a:endParaRPr>
          </a:p>
        </p:txBody>
      </p:sp>
      <p:sp>
        <p:nvSpPr>
          <p:cNvPr id="6" name="TextBox 5">
            <a:extLst>
              <a:ext uri="{FF2B5EF4-FFF2-40B4-BE49-F238E27FC236}">
                <a16:creationId xmlns:a16="http://schemas.microsoft.com/office/drawing/2014/main" id="{C5145FC7-44EE-2B76-F311-A77350ED68B0}"/>
              </a:ext>
            </a:extLst>
          </p:cNvPr>
          <p:cNvSpPr txBox="1"/>
          <p:nvPr/>
        </p:nvSpPr>
        <p:spPr>
          <a:xfrm>
            <a:off x="6723182" y="4883229"/>
            <a:ext cx="5145335" cy="830997"/>
          </a:xfrm>
          <a:prstGeom prst="rect">
            <a:avLst/>
          </a:prstGeom>
          <a:noFill/>
        </p:spPr>
        <p:txBody>
          <a:bodyPr wrap="square" rtlCol="0">
            <a:spAutoFit/>
          </a:bodyPr>
          <a:lstStyle/>
          <a:p>
            <a:r>
              <a:rPr lang="en-US" sz="1600" b="1" dirty="0"/>
              <a:t>β</a:t>
            </a:r>
            <a:r>
              <a:rPr lang="en-US" sz="1600" dirty="0"/>
              <a:t> (beta) = the weights (coefficients)</a:t>
            </a:r>
          </a:p>
          <a:p>
            <a:r>
              <a:rPr lang="en-US" sz="1600" b="1" dirty="0" err="1"/>
              <a:t>λ</a:t>
            </a:r>
            <a:r>
              <a:rPr lang="en-US" sz="1600" dirty="0"/>
              <a:t> (lambda) = ↑ penalty strength reduces weights </a:t>
            </a:r>
            <a:r>
              <a:rPr lang="en-US" sz="1600" i="1" dirty="0"/>
              <a:t>learned</a:t>
            </a:r>
            <a:r>
              <a:rPr lang="en-US" sz="1600" dirty="0"/>
              <a:t> from data – reducing their influence.</a:t>
            </a:r>
          </a:p>
        </p:txBody>
      </p:sp>
      <p:sp>
        <p:nvSpPr>
          <p:cNvPr id="8" name="TextBox 7">
            <a:extLst>
              <a:ext uri="{FF2B5EF4-FFF2-40B4-BE49-F238E27FC236}">
                <a16:creationId xmlns:a16="http://schemas.microsoft.com/office/drawing/2014/main" id="{00FF3F27-E8C1-E6D6-9473-C94C323F24E4}"/>
              </a:ext>
            </a:extLst>
          </p:cNvPr>
          <p:cNvSpPr txBox="1"/>
          <p:nvPr/>
        </p:nvSpPr>
        <p:spPr>
          <a:xfrm>
            <a:off x="6367483" y="789233"/>
            <a:ext cx="5381923" cy="369332"/>
          </a:xfrm>
          <a:prstGeom prst="rect">
            <a:avLst/>
          </a:prstGeom>
          <a:noFill/>
        </p:spPr>
        <p:txBody>
          <a:bodyPr wrap="none" rtlCol="0">
            <a:spAutoFit/>
          </a:bodyPr>
          <a:lstStyle/>
          <a:p>
            <a:r>
              <a:rPr lang="en-US" b="1" dirty="0"/>
              <a:t>Ridge Regression </a:t>
            </a:r>
            <a:r>
              <a:rPr lang="en-US" dirty="0"/>
              <a:t>(L2) - a Regularization Technique</a:t>
            </a:r>
          </a:p>
        </p:txBody>
      </p:sp>
      <p:sp>
        <p:nvSpPr>
          <p:cNvPr id="9" name="TextBox 8">
            <a:extLst>
              <a:ext uri="{FF2B5EF4-FFF2-40B4-BE49-F238E27FC236}">
                <a16:creationId xmlns:a16="http://schemas.microsoft.com/office/drawing/2014/main" id="{DEE4B2C7-05CA-9D3D-8FB6-4D84A10B33E2}"/>
              </a:ext>
            </a:extLst>
          </p:cNvPr>
          <p:cNvSpPr txBox="1"/>
          <p:nvPr/>
        </p:nvSpPr>
        <p:spPr>
          <a:xfrm>
            <a:off x="6430757" y="5794801"/>
            <a:ext cx="5544718" cy="830997"/>
          </a:xfrm>
          <a:prstGeom prst="rect">
            <a:avLst/>
          </a:prstGeom>
          <a:noFill/>
        </p:spPr>
        <p:txBody>
          <a:bodyPr wrap="square" rtlCol="0">
            <a:spAutoFit/>
          </a:bodyPr>
          <a:lstStyle/>
          <a:p>
            <a:r>
              <a:rPr lang="en-US" sz="1600" dirty="0"/>
              <a:t>Goal of regularization: Improve ‘fit’ of data by increasing bias to reduce variance by adding a penalty that scales with model complexity.</a:t>
            </a:r>
          </a:p>
        </p:txBody>
      </p:sp>
      <p:sp>
        <p:nvSpPr>
          <p:cNvPr id="2" name="Rectangle 1">
            <a:extLst>
              <a:ext uri="{FF2B5EF4-FFF2-40B4-BE49-F238E27FC236}">
                <a16:creationId xmlns:a16="http://schemas.microsoft.com/office/drawing/2014/main" id="{7197233B-12ED-A64D-952D-DB10105F96E3}"/>
              </a:ext>
            </a:extLst>
          </p:cNvPr>
          <p:cNvSpPr/>
          <p:nvPr/>
        </p:nvSpPr>
        <p:spPr>
          <a:xfrm>
            <a:off x="381000" y="407624"/>
            <a:ext cx="11450329" cy="3816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8288F93B-6A11-D6DA-37EE-791FD4630D30}"/>
              </a:ext>
            </a:extLst>
          </p:cNvPr>
          <p:cNvSpPr txBox="1"/>
          <p:nvPr/>
        </p:nvSpPr>
        <p:spPr>
          <a:xfrm>
            <a:off x="648999" y="365760"/>
            <a:ext cx="7315200"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rPr>
              <a:t>METHODOLOGY</a:t>
            </a:r>
            <a:r>
              <a:rPr kumimoji="0" lang="en-US"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kumimoji="0" lang="en-US" sz="1800" b="1" i="0" u="none" strike="noStrike" kern="1200" cap="none" spc="0" normalizeH="0" baseline="0" noProof="0" dirty="0">
                <a:ln>
                  <a:noFill/>
                </a:ln>
                <a:effectLst/>
                <a:uLnTx/>
                <a:uFillTx/>
                <a:latin typeface="Helvetica Neue" panose="02000503000000020004" pitchFamily="2" charset="0"/>
                <a:ea typeface="Helvetica Neue" panose="02000503000000020004" pitchFamily="2" charset="0"/>
                <a:cs typeface="Helvetica Neue" panose="02000503000000020004" pitchFamily="2" charset="0"/>
              </a:rPr>
              <a:t>Why Ridge Regression?</a:t>
            </a:r>
            <a:endParaRPr kumimoji="0" sz="1800" b="1" i="0" u="none" strike="noStrike" kern="1200" cap="none" spc="0" normalizeH="0" baseline="0" noProof="0" dirty="0">
              <a:ln>
                <a:noFill/>
              </a:ln>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1277378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0962797-42CC-C674-1EBC-AD01468EAB36}"/>
              </a:ext>
            </a:extLst>
          </p:cNvPr>
          <p:cNvSpPr/>
          <p:nvPr/>
        </p:nvSpPr>
        <p:spPr>
          <a:xfrm>
            <a:off x="559314" y="1166655"/>
            <a:ext cx="7520396" cy="4314490"/>
          </a:xfrm>
          <a:prstGeom prst="rect">
            <a:avLst/>
          </a:prstGeom>
          <a:solidFill>
            <a:srgbClr val="F4F9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0FC8DFA7-86CD-5C86-316B-C7E95F82FE8D}"/>
              </a:ext>
            </a:extLst>
          </p:cNvPr>
          <p:cNvSpPr/>
          <p:nvPr/>
        </p:nvSpPr>
        <p:spPr>
          <a:xfrm>
            <a:off x="559314" y="1166655"/>
            <a:ext cx="45719" cy="4314490"/>
          </a:xfrm>
          <a:prstGeom prst="rect">
            <a:avLst/>
          </a:prstGeom>
          <a:solidFill>
            <a:srgbClr val="00A89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3E6B99F4-0D1B-2CF6-AAD6-EFB6C76DF546}"/>
              </a:ext>
            </a:extLst>
          </p:cNvPr>
          <p:cNvSpPr txBox="1"/>
          <p:nvPr/>
        </p:nvSpPr>
        <p:spPr>
          <a:xfrm>
            <a:off x="606814" y="1376855"/>
            <a:ext cx="7535395" cy="4247317"/>
          </a:xfrm>
          <a:prstGeom prst="rect">
            <a:avLst/>
          </a:prstGeom>
          <a:noFill/>
        </p:spPr>
        <p:txBody>
          <a:bodyPr wrap="square" rtlCol="0">
            <a:spAutoFit/>
          </a:bodyPr>
          <a:lstStyle/>
          <a:p>
            <a:r>
              <a:rPr lang="en-US" b="1" dirty="0"/>
              <a:t>Chance</a:t>
            </a:r>
            <a:r>
              <a:rPr lang="en-US" dirty="0"/>
              <a:t> refers to outcomes that occur randomly and cannot be predicted with certainty.</a:t>
            </a:r>
          </a:p>
          <a:p>
            <a:endParaRPr lang="en-US" dirty="0"/>
          </a:p>
          <a:p>
            <a:r>
              <a:rPr lang="en-US" b="1" dirty="0"/>
              <a:t>Fair Coin Example:</a:t>
            </a:r>
            <a:endParaRPr lang="en-US" dirty="0"/>
          </a:p>
          <a:p>
            <a:r>
              <a:rPr lang="en-US" dirty="0"/>
              <a:t>Heads = 50% chance</a:t>
            </a:r>
          </a:p>
          <a:p>
            <a:r>
              <a:rPr lang="en-US" dirty="0"/>
              <a:t>Tails = 50% chance</a:t>
            </a:r>
          </a:p>
          <a:p>
            <a:endParaRPr lang="en-US" dirty="0"/>
          </a:p>
          <a:p>
            <a:r>
              <a:rPr lang="en-US" dirty="0"/>
              <a:t>If a fair coin is tossed many times, heads and tails will occur about equally often.</a:t>
            </a:r>
          </a:p>
          <a:p>
            <a:endParaRPr lang="en-US" dirty="0"/>
          </a:p>
          <a:p>
            <a:r>
              <a:rPr lang="en-US" b="1" dirty="0"/>
              <a:t>Connection to p-values:</a:t>
            </a:r>
            <a:br>
              <a:rPr lang="en-US" dirty="0"/>
            </a:br>
            <a:r>
              <a:rPr lang="en-US" dirty="0"/>
              <a:t>A </a:t>
            </a:r>
            <a:r>
              <a:rPr lang="en-US" b="1" dirty="0"/>
              <a:t>p-value</a:t>
            </a:r>
            <a:r>
              <a:rPr lang="en-US" dirty="0"/>
              <a:t> estimates how likely an observed result could occur by chance alone— like asking whether an unusual pattern of coin tosses might simply be random luck rather than evidence of a real effect.</a:t>
            </a:r>
          </a:p>
          <a:p>
            <a:endParaRPr lang="en-US" dirty="0"/>
          </a:p>
        </p:txBody>
      </p:sp>
      <p:sp>
        <p:nvSpPr>
          <p:cNvPr id="3" name="TextBox 2">
            <a:extLst>
              <a:ext uri="{FF2B5EF4-FFF2-40B4-BE49-F238E27FC236}">
                <a16:creationId xmlns:a16="http://schemas.microsoft.com/office/drawing/2014/main" id="{A5A5C74D-2451-571E-B199-9DF7BC0261E7}"/>
              </a:ext>
            </a:extLst>
          </p:cNvPr>
          <p:cNvSpPr txBox="1"/>
          <p:nvPr/>
        </p:nvSpPr>
        <p:spPr>
          <a:xfrm>
            <a:off x="652815" y="365760"/>
            <a:ext cx="7315200"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rPr>
              <a:t>METHODOLOGY</a:t>
            </a:r>
          </a:p>
        </p:txBody>
      </p:sp>
      <p:sp>
        <p:nvSpPr>
          <p:cNvPr id="4" name="TextBox 3">
            <a:extLst>
              <a:ext uri="{FF2B5EF4-FFF2-40B4-BE49-F238E27FC236}">
                <a16:creationId xmlns:a16="http://schemas.microsoft.com/office/drawing/2014/main" id="{BDAA0401-6E25-3C28-AA8E-A24B49E593D5}"/>
              </a:ext>
            </a:extLst>
          </p:cNvPr>
          <p:cNvSpPr txBox="1"/>
          <p:nvPr/>
        </p:nvSpPr>
        <p:spPr>
          <a:xfrm>
            <a:off x="652815" y="707528"/>
            <a:ext cx="10515600" cy="430887"/>
          </a:xfrm>
          <a:prstGeom prst="rect">
            <a:avLst/>
          </a:prstGeom>
          <a:noFill/>
        </p:spPr>
        <p:txBody>
          <a:bodyPr wrap="square" lIns="0" tIns="0" rIns="0" bIns="0" anchor="t">
            <a:spAutoFit/>
          </a:bodyPr>
          <a:lstStyle/>
          <a:p>
            <a:r>
              <a:rPr lang="en-US" sz="2800" b="1" dirty="0">
                <a:latin typeface="Helvetica Neue" panose="02000503000000020004" pitchFamily="2" charset="0"/>
                <a:ea typeface="Helvetica Neue" panose="02000503000000020004" pitchFamily="2" charset="0"/>
                <a:cs typeface="Helvetica Neue" panose="02000503000000020004" pitchFamily="2" charset="0"/>
              </a:rPr>
              <a:t>Chance and the Fair Coin Toss</a:t>
            </a:r>
          </a:p>
        </p:txBody>
      </p:sp>
      <p:pic>
        <p:nvPicPr>
          <p:cNvPr id="5" name="Picture 4" descr="The History of the Coin Flip | Bellevue Rare Coins">
            <a:extLst>
              <a:ext uri="{FF2B5EF4-FFF2-40B4-BE49-F238E27FC236}">
                <a16:creationId xmlns:a16="http://schemas.microsoft.com/office/drawing/2014/main" id="{6FF1C488-DB34-76E5-04AF-8161DCF508A2}"/>
              </a:ext>
            </a:extLst>
          </p:cNvPr>
          <p:cNvPicPr>
            <a:picLocks noChangeAspect="1"/>
          </p:cNvPicPr>
          <p:nvPr/>
        </p:nvPicPr>
        <p:blipFill>
          <a:blip r:embed="rId2"/>
          <a:stretch>
            <a:fillRect/>
          </a:stretch>
        </p:blipFill>
        <p:spPr>
          <a:xfrm>
            <a:off x="8320879" y="1138415"/>
            <a:ext cx="3381257" cy="5071885"/>
          </a:xfrm>
          <a:prstGeom prst="rect">
            <a:avLst/>
          </a:prstGeom>
        </p:spPr>
      </p:pic>
    </p:spTree>
    <p:extLst>
      <p:ext uri="{BB962C8B-B14F-4D97-AF65-F5344CB8AC3E}">
        <p14:creationId xmlns:p14="http://schemas.microsoft.com/office/powerpoint/2010/main" val="2323653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F82A882-F4D8-9329-9146-D59ECC17D2A3}"/>
              </a:ext>
            </a:extLst>
          </p:cNvPr>
          <p:cNvSpPr txBox="1"/>
          <p:nvPr/>
        </p:nvSpPr>
        <p:spPr>
          <a:xfrm>
            <a:off x="655514" y="365760"/>
            <a:ext cx="11148061" cy="646331"/>
          </a:xfrm>
          <a:prstGeom prst="rect">
            <a:avLst/>
          </a:prstGeom>
          <a:noFill/>
        </p:spPr>
        <p:txBody>
          <a:bodyPr wrap="square" lIns="0" tIns="0" rIns="0" bIns="0" anchor="t">
            <a:spAutoFit/>
          </a:bodyPr>
          <a:lstStyle/>
          <a:p>
            <a:pPr defTabSz="457200"/>
            <a:r>
              <a:rPr kumimoji="0" lang="en-US"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rPr>
              <a:t>KEY FINDININGS: </a:t>
            </a:r>
            <a:r>
              <a:rPr lang="en-US" sz="2400" b="1" dirty="0">
                <a:latin typeface="Helvetica Neue" panose="02000503000000020004" pitchFamily="2" charset="0"/>
                <a:ea typeface="Helvetica Neue" panose="02000503000000020004" pitchFamily="2" charset="0"/>
                <a:cs typeface="Helvetica Neue" panose="02000503000000020004" pitchFamily="2" charset="0"/>
              </a:rPr>
              <a:t>Specific Education Outperformed General Education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1" i="0" u="none" strike="noStrike" kern="1200" cap="none" spc="0" normalizeH="0" baseline="0" noProof="0" dirty="0">
              <a:ln>
                <a:noFill/>
              </a:ln>
              <a:solidFill>
                <a:srgbClr val="028090"/>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0" name="TextBox 29">
            <a:extLst>
              <a:ext uri="{FF2B5EF4-FFF2-40B4-BE49-F238E27FC236}">
                <a16:creationId xmlns:a16="http://schemas.microsoft.com/office/drawing/2014/main" id="{6AA6122D-D218-E5C9-F35B-04A06002CED6}"/>
              </a:ext>
            </a:extLst>
          </p:cNvPr>
          <p:cNvSpPr txBox="1"/>
          <p:nvPr/>
        </p:nvSpPr>
        <p:spPr>
          <a:xfrm>
            <a:off x="5490981" y="810041"/>
            <a:ext cx="1200970" cy="276999"/>
          </a:xfrm>
          <a:prstGeom prst="rect">
            <a:avLst/>
          </a:prstGeom>
          <a:noFill/>
        </p:spPr>
        <p:txBody>
          <a:bodyPr wrap="square" rtlCol="0">
            <a:spAutoFit/>
          </a:bodyPr>
          <a:lstStyle/>
          <a:p>
            <a:r>
              <a:rPr lang="en-US" sz="1200" dirty="0"/>
              <a:t>Random Chance</a:t>
            </a:r>
          </a:p>
        </p:txBody>
      </p:sp>
      <p:cxnSp>
        <p:nvCxnSpPr>
          <p:cNvPr id="32" name="Straight Connector 31">
            <a:extLst>
              <a:ext uri="{FF2B5EF4-FFF2-40B4-BE49-F238E27FC236}">
                <a16:creationId xmlns:a16="http://schemas.microsoft.com/office/drawing/2014/main" id="{64EFE846-F209-B13D-05C2-648FC21F7D1F}"/>
              </a:ext>
            </a:extLst>
          </p:cNvPr>
          <p:cNvCxnSpPr>
            <a:cxnSpLocks/>
          </p:cNvCxnSpPr>
          <p:nvPr/>
        </p:nvCxnSpPr>
        <p:spPr>
          <a:xfrm>
            <a:off x="716771" y="2608281"/>
            <a:ext cx="5951430" cy="0"/>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36" name="Straight Connector 35">
            <a:extLst>
              <a:ext uri="{FF2B5EF4-FFF2-40B4-BE49-F238E27FC236}">
                <a16:creationId xmlns:a16="http://schemas.microsoft.com/office/drawing/2014/main" id="{4CC266ED-8162-70C2-4F78-016492450228}"/>
              </a:ext>
            </a:extLst>
          </p:cNvPr>
          <p:cNvCxnSpPr>
            <a:cxnSpLocks/>
          </p:cNvCxnSpPr>
          <p:nvPr/>
        </p:nvCxnSpPr>
        <p:spPr>
          <a:xfrm>
            <a:off x="701987" y="2842513"/>
            <a:ext cx="5966214" cy="0"/>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sp>
        <p:nvSpPr>
          <p:cNvPr id="40" name="TextBox 39">
            <a:extLst>
              <a:ext uri="{FF2B5EF4-FFF2-40B4-BE49-F238E27FC236}">
                <a16:creationId xmlns:a16="http://schemas.microsoft.com/office/drawing/2014/main" id="{C1C9CA3E-B5B3-4134-A19C-BD2D21E27A43}"/>
              </a:ext>
            </a:extLst>
          </p:cNvPr>
          <p:cNvSpPr txBox="1"/>
          <p:nvPr/>
        </p:nvSpPr>
        <p:spPr>
          <a:xfrm>
            <a:off x="5493736" y="2214990"/>
            <a:ext cx="1498737" cy="276999"/>
          </a:xfrm>
          <a:prstGeom prst="rect">
            <a:avLst/>
          </a:prstGeom>
          <a:noFill/>
        </p:spPr>
        <p:txBody>
          <a:bodyPr wrap="square" rtlCol="0">
            <a:spAutoFit/>
          </a:bodyPr>
          <a:lstStyle/>
          <a:p>
            <a:r>
              <a:rPr lang="en-US" sz="1200" dirty="0"/>
              <a:t>Moderate Evidence</a:t>
            </a:r>
          </a:p>
        </p:txBody>
      </p:sp>
      <p:sp>
        <p:nvSpPr>
          <p:cNvPr id="48" name="TextBox 47">
            <a:extLst>
              <a:ext uri="{FF2B5EF4-FFF2-40B4-BE49-F238E27FC236}">
                <a16:creationId xmlns:a16="http://schemas.microsoft.com/office/drawing/2014/main" id="{9AFF7BEF-D935-4049-4451-C7187C1981ED}"/>
              </a:ext>
            </a:extLst>
          </p:cNvPr>
          <p:cNvSpPr txBox="1"/>
          <p:nvPr/>
        </p:nvSpPr>
        <p:spPr>
          <a:xfrm>
            <a:off x="5467231" y="2870710"/>
            <a:ext cx="1317057" cy="276999"/>
          </a:xfrm>
          <a:prstGeom prst="rect">
            <a:avLst/>
          </a:prstGeom>
          <a:noFill/>
        </p:spPr>
        <p:txBody>
          <a:bodyPr wrap="square" rtlCol="0">
            <a:spAutoFit/>
          </a:bodyPr>
          <a:lstStyle/>
          <a:p>
            <a:r>
              <a:rPr lang="en-US" sz="1200" dirty="0"/>
              <a:t>Strong Evidence</a:t>
            </a:r>
          </a:p>
        </p:txBody>
      </p:sp>
      <p:graphicFrame>
        <p:nvGraphicFramePr>
          <p:cNvPr id="49" name="Chart 48">
            <a:extLst>
              <a:ext uri="{FF2B5EF4-FFF2-40B4-BE49-F238E27FC236}">
                <a16:creationId xmlns:a16="http://schemas.microsoft.com/office/drawing/2014/main" id="{C907FF80-A184-4719-3945-A609E90B0E63}"/>
              </a:ext>
            </a:extLst>
          </p:cNvPr>
          <p:cNvGraphicFramePr>
            <a:graphicFrameLocks/>
          </p:cNvGraphicFramePr>
          <p:nvPr>
            <p:extLst>
              <p:ext uri="{D42A27DB-BD31-4B8C-83A1-F6EECF244321}">
                <p14:modId xmlns:p14="http://schemas.microsoft.com/office/powerpoint/2010/main" val="2765201655"/>
              </p:ext>
            </p:extLst>
          </p:nvPr>
        </p:nvGraphicFramePr>
        <p:xfrm>
          <a:off x="7018376" y="3620475"/>
          <a:ext cx="4666130" cy="2771400"/>
        </p:xfrm>
        <a:graphic>
          <a:graphicData uri="http://schemas.openxmlformats.org/drawingml/2006/chart">
            <c:chart xmlns:c="http://schemas.openxmlformats.org/drawingml/2006/chart" xmlns:r="http://schemas.openxmlformats.org/officeDocument/2006/relationships" r:id="rId3"/>
          </a:graphicData>
        </a:graphic>
      </p:graphicFrame>
      <p:sp>
        <p:nvSpPr>
          <p:cNvPr id="51" name="TextBox 50">
            <a:extLst>
              <a:ext uri="{FF2B5EF4-FFF2-40B4-BE49-F238E27FC236}">
                <a16:creationId xmlns:a16="http://schemas.microsoft.com/office/drawing/2014/main" id="{F334C67A-9050-5777-9836-840D34FFF122}"/>
              </a:ext>
            </a:extLst>
          </p:cNvPr>
          <p:cNvSpPr txBox="1"/>
          <p:nvPr/>
        </p:nvSpPr>
        <p:spPr>
          <a:xfrm>
            <a:off x="6177490" y="5507514"/>
            <a:ext cx="1317057" cy="276999"/>
          </a:xfrm>
          <a:prstGeom prst="rect">
            <a:avLst/>
          </a:prstGeom>
          <a:noFill/>
        </p:spPr>
        <p:txBody>
          <a:bodyPr wrap="square" rtlCol="0">
            <a:spAutoFit/>
          </a:bodyPr>
          <a:lstStyle/>
          <a:p>
            <a:r>
              <a:rPr lang="en-US" sz="1200" dirty="0"/>
              <a:t>Weak Value</a:t>
            </a:r>
          </a:p>
        </p:txBody>
      </p:sp>
      <p:cxnSp>
        <p:nvCxnSpPr>
          <p:cNvPr id="54" name="Straight Connector 53">
            <a:extLst>
              <a:ext uri="{FF2B5EF4-FFF2-40B4-BE49-F238E27FC236}">
                <a16:creationId xmlns:a16="http://schemas.microsoft.com/office/drawing/2014/main" id="{8440C4F0-C2B2-6DE4-7880-DE43108B7E43}"/>
              </a:ext>
            </a:extLst>
          </p:cNvPr>
          <p:cNvCxnSpPr>
            <a:cxnSpLocks/>
          </p:cNvCxnSpPr>
          <p:nvPr/>
        </p:nvCxnSpPr>
        <p:spPr>
          <a:xfrm>
            <a:off x="6255834" y="5403798"/>
            <a:ext cx="5271790" cy="0"/>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cxnSp>
        <p:nvCxnSpPr>
          <p:cNvPr id="57" name="Straight Connector 56">
            <a:extLst>
              <a:ext uri="{FF2B5EF4-FFF2-40B4-BE49-F238E27FC236}">
                <a16:creationId xmlns:a16="http://schemas.microsoft.com/office/drawing/2014/main" id="{193F7A98-6AA8-E458-B57A-75EEE807C677}"/>
              </a:ext>
            </a:extLst>
          </p:cNvPr>
          <p:cNvCxnSpPr>
            <a:cxnSpLocks/>
          </p:cNvCxnSpPr>
          <p:nvPr/>
        </p:nvCxnSpPr>
        <p:spPr>
          <a:xfrm>
            <a:off x="6255834" y="4712179"/>
            <a:ext cx="5271789" cy="0"/>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sp>
        <p:nvSpPr>
          <p:cNvPr id="58" name="TextBox 57">
            <a:extLst>
              <a:ext uri="{FF2B5EF4-FFF2-40B4-BE49-F238E27FC236}">
                <a16:creationId xmlns:a16="http://schemas.microsoft.com/office/drawing/2014/main" id="{67ECD233-E014-B1CF-D413-3E097BBD3D3A}"/>
              </a:ext>
            </a:extLst>
          </p:cNvPr>
          <p:cNvSpPr txBox="1"/>
          <p:nvPr/>
        </p:nvSpPr>
        <p:spPr>
          <a:xfrm>
            <a:off x="6177490" y="4904916"/>
            <a:ext cx="1317057" cy="276999"/>
          </a:xfrm>
          <a:prstGeom prst="rect">
            <a:avLst/>
          </a:prstGeom>
          <a:noFill/>
        </p:spPr>
        <p:txBody>
          <a:bodyPr wrap="square" rtlCol="0">
            <a:spAutoFit/>
          </a:bodyPr>
          <a:lstStyle/>
          <a:p>
            <a:r>
              <a:rPr lang="en-US" sz="1200" dirty="0"/>
              <a:t>Modest</a:t>
            </a:r>
          </a:p>
        </p:txBody>
      </p:sp>
      <p:sp>
        <p:nvSpPr>
          <p:cNvPr id="59" name="TextBox 58">
            <a:extLst>
              <a:ext uri="{FF2B5EF4-FFF2-40B4-BE49-F238E27FC236}">
                <a16:creationId xmlns:a16="http://schemas.microsoft.com/office/drawing/2014/main" id="{85EDE695-F7D9-D545-A2E5-916BF659CB4F}"/>
              </a:ext>
            </a:extLst>
          </p:cNvPr>
          <p:cNvSpPr txBox="1"/>
          <p:nvPr/>
        </p:nvSpPr>
        <p:spPr>
          <a:xfrm>
            <a:off x="6177490" y="4242285"/>
            <a:ext cx="1317057" cy="276999"/>
          </a:xfrm>
          <a:prstGeom prst="rect">
            <a:avLst/>
          </a:prstGeom>
          <a:noFill/>
        </p:spPr>
        <p:txBody>
          <a:bodyPr wrap="square" rtlCol="0">
            <a:spAutoFit/>
          </a:bodyPr>
          <a:lstStyle/>
          <a:p>
            <a:r>
              <a:rPr lang="en-US" sz="1200" dirty="0"/>
              <a:t>Meaningful</a:t>
            </a:r>
          </a:p>
        </p:txBody>
      </p:sp>
      <p:sp>
        <p:nvSpPr>
          <p:cNvPr id="90" name="TextBox 89">
            <a:extLst>
              <a:ext uri="{FF2B5EF4-FFF2-40B4-BE49-F238E27FC236}">
                <a16:creationId xmlns:a16="http://schemas.microsoft.com/office/drawing/2014/main" id="{87F5F4D3-03D1-8517-E3BE-BAFB1A648C90}"/>
              </a:ext>
            </a:extLst>
          </p:cNvPr>
          <p:cNvSpPr txBox="1"/>
          <p:nvPr/>
        </p:nvSpPr>
        <p:spPr>
          <a:xfrm>
            <a:off x="7018376" y="1380156"/>
            <a:ext cx="4727146" cy="2363276"/>
          </a:xfrm>
          <a:prstGeom prst="rect">
            <a:avLst/>
          </a:prstGeom>
          <a:noFill/>
        </p:spPr>
        <p:txBody>
          <a:bodyPr wrap="square">
            <a:spAutoFit/>
          </a:bodyPr>
          <a:lstStyle/>
          <a:p>
            <a:pPr defTabSz="457200">
              <a:lnSpc>
                <a:spcPct val="130000"/>
              </a:lnSpc>
              <a:defRPr/>
            </a:pPr>
            <a:r>
              <a:rPr lang="en-US" sz="1200" b="1" dirty="0">
                <a:solidFill>
                  <a:prstClr val="black"/>
                </a:solidFill>
              </a:rPr>
              <a:t>R²</a:t>
            </a:r>
            <a:r>
              <a:rPr lang="en-US" sz="1200" dirty="0">
                <a:solidFill>
                  <a:prstClr val="black"/>
                </a:solidFill>
              </a:rPr>
              <a:t> (correlation coefficient proportion of variance): </a:t>
            </a:r>
            <a:r>
              <a:rPr lang="en-US" sz="1200" dirty="0">
                <a:latin typeface="Helvetica Neue" panose="02000503000000020004" pitchFamily="2" charset="0"/>
                <a:ea typeface="Helvetica Neue" panose="02000503000000020004" pitchFamily="2" charset="0"/>
                <a:cs typeface="Helvetica Neue" panose="02000503000000020004" pitchFamily="2" charset="0"/>
              </a:rPr>
              <a:t>how much outcome variation can be explained by the predictor(s)</a:t>
            </a:r>
            <a:endParaRPr lang="en-US" sz="1200" dirty="0">
              <a:solidFill>
                <a:srgbClr val="1F2A2A"/>
              </a:solidFill>
            </a:endParaRPr>
          </a:p>
          <a:p>
            <a:pPr marL="0" marR="0" lvl="0" indent="0" algn="l" defTabSz="457200" rtl="0" eaLnBrk="1" fontAlgn="auto" latinLnBrk="0" hangingPunct="1">
              <a:lnSpc>
                <a:spcPct val="13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1F2A2A"/>
              </a:solidFill>
              <a:effectLst/>
              <a:uLnTx/>
              <a:uFillTx/>
              <a:latin typeface="Calibri"/>
              <a:ea typeface="+mn-ea"/>
              <a:cs typeface="+mn-cs"/>
            </a:endParaRPr>
          </a:p>
          <a:p>
            <a:pPr marL="0" marR="0" lvl="0" indent="0" algn="l" defTabSz="4572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2A2A"/>
                </a:solidFill>
                <a:effectLst/>
                <a:uLnTx/>
                <a:uFillTx/>
                <a:latin typeface="Calibri"/>
                <a:ea typeface="+mn-ea"/>
                <a:cs typeface="+mn-cs"/>
              </a:rPr>
              <a:t>0 – 5% : essentially no relationship</a:t>
            </a:r>
          </a:p>
          <a:p>
            <a:pPr marL="0" marR="0" lvl="0" indent="0" algn="l" defTabSz="4572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2A2A"/>
                </a:solidFill>
                <a:effectLst/>
                <a:uLnTx/>
                <a:uFillTx/>
                <a:latin typeface="Calibri"/>
                <a:ea typeface="+mn-ea"/>
                <a:cs typeface="+mn-cs"/>
              </a:rPr>
              <a:t>5 – 10% : weak, but real</a:t>
            </a:r>
          </a:p>
          <a:p>
            <a:pPr marL="0" marR="0" lvl="0" indent="0" algn="l" defTabSz="457200" rtl="0" eaLnBrk="1" fontAlgn="auto" latinLnBrk="0" hangingPunct="1">
              <a:lnSpc>
                <a:spcPct val="13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2A2A"/>
                </a:solidFill>
                <a:effectLst/>
                <a:uLnTx/>
                <a:uFillTx/>
                <a:latin typeface="Calibri"/>
                <a:ea typeface="+mn-ea"/>
                <a:cs typeface="+mn-cs"/>
              </a:rPr>
              <a:t>10 – 20%</a:t>
            </a:r>
            <a:r>
              <a:rPr kumimoji="0" lang="en-US" sz="1200" b="0" i="0" u="none" strike="noStrike" kern="1200" cap="none" spc="0" normalizeH="0" baseline="0" noProof="0" dirty="0">
                <a:ln>
                  <a:noFill/>
                </a:ln>
                <a:solidFill>
                  <a:srgbClr val="1F2A2A"/>
                </a:solidFill>
                <a:effectLst/>
                <a:uLnTx/>
                <a:uFillTx/>
                <a:latin typeface="Calibri"/>
                <a:ea typeface="+mn-ea"/>
                <a:cs typeface="+mn-cs"/>
              </a:rPr>
              <a:t> : reasonable for survey/behavioral data</a:t>
            </a:r>
          </a:p>
          <a:p>
            <a:pPr marL="0" marR="0" lvl="0" indent="0" algn="l" defTabSz="4572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2A2A"/>
                </a:solidFill>
                <a:effectLst/>
                <a:uLnTx/>
                <a:uFillTx/>
                <a:latin typeface="Calibri"/>
                <a:ea typeface="+mn-ea"/>
                <a:cs typeface="+mn-cs"/>
              </a:rPr>
              <a:t>&gt; 20% : unusually strong</a:t>
            </a:r>
          </a:p>
          <a:p>
            <a:pPr marL="0" marR="0" lvl="0" indent="0" algn="l" defTabSz="457200" rtl="0" eaLnBrk="1" fontAlgn="auto" latinLnBrk="0" hangingPunct="1">
              <a:lnSpc>
                <a:spcPct val="13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1F2A2A"/>
              </a:solidFill>
              <a:effectLst/>
              <a:uLnTx/>
              <a:uFillTx/>
              <a:latin typeface="Calibri"/>
              <a:ea typeface="+mn-ea"/>
              <a:cs typeface="+mn-cs"/>
            </a:endParaRPr>
          </a:p>
          <a:p>
            <a:pPr marL="0" marR="0" lvl="0" indent="0" algn="l" defTabSz="4572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2A2A"/>
                </a:solidFill>
                <a:effectLst/>
                <a:uLnTx/>
                <a:uFillTx/>
                <a:latin typeface="Calibri"/>
                <a:ea typeface="+mn-ea"/>
                <a:cs typeface="+mn-cs"/>
              </a:rPr>
              <a:t>Our models range </a:t>
            </a:r>
            <a:r>
              <a:rPr lang="en-US" sz="1200" dirty="0">
                <a:solidFill>
                  <a:srgbClr val="1F2A2A"/>
                </a:solidFill>
                <a:latin typeface="Calibri"/>
              </a:rPr>
              <a:t>1</a:t>
            </a:r>
            <a:r>
              <a:rPr kumimoji="0" lang="en-US" sz="1200" b="0" i="0" u="none" strike="noStrike" kern="1200" cap="none" spc="0" normalizeH="0" baseline="0" noProof="0" dirty="0">
                <a:ln>
                  <a:noFill/>
                </a:ln>
                <a:solidFill>
                  <a:srgbClr val="1F2A2A"/>
                </a:solidFill>
                <a:effectLst/>
                <a:uLnTx/>
                <a:uFillTx/>
                <a:latin typeface="Calibri"/>
                <a:ea typeface="+mn-ea"/>
                <a:cs typeface="+mn-cs"/>
              </a:rPr>
              <a:t>.9–11.9% — Weak to Meaningful, never strong - typical for this kind of data.</a:t>
            </a:r>
          </a:p>
          <a:p>
            <a:pPr marL="0" marR="0" lvl="0" indent="0" algn="l" defTabSz="457200" rtl="0" eaLnBrk="1" fontAlgn="auto" latinLnBrk="0" hangingPunct="1">
              <a:lnSpc>
                <a:spcPct val="13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1F2A2A"/>
              </a:solidFill>
              <a:effectLst/>
              <a:uLnTx/>
              <a:uFillTx/>
              <a:latin typeface="Calibri"/>
              <a:ea typeface="+mn-ea"/>
              <a:cs typeface="+mn-cs"/>
            </a:endParaRPr>
          </a:p>
        </p:txBody>
      </p:sp>
      <p:sp>
        <p:nvSpPr>
          <p:cNvPr id="92" name="TextBox 91">
            <a:extLst>
              <a:ext uri="{FF2B5EF4-FFF2-40B4-BE49-F238E27FC236}">
                <a16:creationId xmlns:a16="http://schemas.microsoft.com/office/drawing/2014/main" id="{8382DF00-7AB9-CFAF-DB01-797B8A26AD34}"/>
              </a:ext>
            </a:extLst>
          </p:cNvPr>
          <p:cNvSpPr txBox="1"/>
          <p:nvPr/>
        </p:nvSpPr>
        <p:spPr>
          <a:xfrm>
            <a:off x="656002" y="4050205"/>
            <a:ext cx="4846320" cy="2479077"/>
          </a:xfrm>
          <a:prstGeom prst="rect">
            <a:avLst/>
          </a:prstGeom>
          <a:noFill/>
        </p:spPr>
        <p:txBody>
          <a:bodyPr wrap="square" lIns="0" tIns="0" rIns="0" bIns="0" anchor="t">
            <a:spAutoFit/>
          </a:bodyPr>
          <a:lstStyle/>
          <a:p>
            <a:pPr marL="0" marR="0" lvl="0" indent="0" algn="l" defTabSz="457200" rtl="0" eaLnBrk="1" fontAlgn="auto" latinLnBrk="0" hangingPunct="1">
              <a:lnSpc>
                <a:spcPct val="130000"/>
              </a:lnSpc>
              <a:buClrTx/>
              <a:buSzTx/>
              <a:buFontTx/>
              <a:buNone/>
              <a:tabLst/>
              <a:defRPr/>
            </a:pPr>
            <a:r>
              <a:rPr kumimoji="0" sz="14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Each coefficient (e.g.</a:t>
            </a:r>
            <a:r>
              <a:rPr kumimoji="0" lang="en-US" sz="14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a:t>
            </a:r>
            <a:r>
              <a:rPr kumimoji="0" sz="14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 Q1, or Q2_</a:t>
            </a:r>
            <a:r>
              <a:rPr kumimoji="0" sz="14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No</a:t>
            </a:r>
            <a:r>
              <a:rPr kumimoji="0" sz="14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 gets its own p-value, testing whether that specific effect could be noise.</a:t>
            </a:r>
            <a:endParaRPr kumimoji="0" lang="en-US" sz="14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457200" rtl="0" eaLnBrk="1" fontAlgn="auto" latinLnBrk="0" hangingPunct="1">
              <a:lnSpc>
                <a:spcPct val="130000"/>
              </a:lnSpc>
              <a:buClrTx/>
              <a:buSzTx/>
              <a:buFontTx/>
              <a:buNone/>
              <a:tabLst/>
              <a:defRPr/>
            </a:pPr>
            <a:endParaRPr lang="en-US" sz="800" dirty="0">
              <a:solidFill>
                <a:srgbClr val="1F2A2A"/>
              </a:solidFill>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457200" rtl="0" eaLnBrk="1" fontAlgn="auto" latinLnBrk="0" hangingPunct="1">
              <a:lnSpc>
                <a:spcPct val="130000"/>
              </a:lnSpc>
              <a:buClrTx/>
              <a:buSzTx/>
              <a:buFontTx/>
              <a:buNone/>
              <a:tabLst/>
              <a:defRPr/>
            </a:pPr>
            <a:r>
              <a:rPr lang="en-US" sz="1200" dirty="0">
                <a:latin typeface="Helvetica Neue" panose="02000503000000020004" pitchFamily="2" charset="0"/>
                <a:ea typeface="Helvetica Neue" panose="02000503000000020004" pitchFamily="2" charset="0"/>
                <a:cs typeface="Helvetica Neue" panose="02000503000000020004" pitchFamily="2" charset="0"/>
              </a:rPr>
              <a:t>&gt; 0.50: Consistent with random variation</a:t>
            </a:r>
          </a:p>
          <a:p>
            <a:r>
              <a:rPr lang="en-US" sz="1200" dirty="0">
                <a:latin typeface="Helvetica Neue" panose="02000503000000020004" pitchFamily="2" charset="0"/>
                <a:ea typeface="Helvetica Neue" panose="02000503000000020004" pitchFamily="2" charset="0"/>
                <a:cs typeface="Helvetica Neue" panose="02000503000000020004" pitchFamily="2" charset="0"/>
              </a:rPr>
              <a:t>0.20 – 0.50: Weak evidence; results likely due to chance</a:t>
            </a:r>
          </a:p>
          <a:p>
            <a:pPr defTabSz="457200">
              <a:lnSpc>
                <a:spcPct val="130000"/>
              </a:lnSpc>
            </a:pPr>
            <a:r>
              <a:rPr lang="en-US" sz="1200" dirty="0">
                <a:latin typeface="Helvetica Neue" panose="02000503000000020004" pitchFamily="2" charset="0"/>
                <a:ea typeface="Helvetica Neue" panose="02000503000000020004" pitchFamily="2" charset="0"/>
                <a:cs typeface="Helvetica Neue" panose="02000503000000020004" pitchFamily="2" charset="0"/>
              </a:rPr>
              <a:t>0.10 – 0.20: Suggestive evidence, not statistically significant</a:t>
            </a:r>
          </a:p>
          <a:p>
            <a:pPr defTabSz="457200">
              <a:lnSpc>
                <a:spcPct val="130000"/>
              </a:lnSpc>
            </a:pPr>
            <a:r>
              <a:rPr lang="en-US" sz="1200" dirty="0">
                <a:solidFill>
                  <a:srgbClr val="1F2A2A"/>
                </a:solidFill>
                <a:latin typeface="Helvetica Neue" panose="02000503000000020004" pitchFamily="2" charset="0"/>
                <a:ea typeface="Helvetica Neue" panose="02000503000000020004" pitchFamily="2" charset="0"/>
                <a:cs typeface="Helvetica Neue" panose="02000503000000020004" pitchFamily="2" charset="0"/>
              </a:rPr>
              <a:t>p &lt; 0.10: marginal / suggestive</a:t>
            </a:r>
          </a:p>
          <a:p>
            <a:pPr defTabSz="457200">
              <a:lnSpc>
                <a:spcPct val="130000"/>
              </a:lnSpc>
            </a:pPr>
            <a:r>
              <a:rPr kumimoji="0" sz="1200" b="1"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p &lt; 0.05:</a:t>
            </a:r>
            <a:r>
              <a:rPr kumimoji="0" sz="12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kumimoji="0" sz="1200" b="0" i="1"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statistically significant</a:t>
            </a:r>
            <a:r>
              <a:rPr kumimoji="0" sz="12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 — likely a real effect</a:t>
            </a:r>
          </a:p>
          <a:p>
            <a:pPr marL="0" marR="0" lvl="0" indent="0" algn="l" defTabSz="457200" rtl="0" eaLnBrk="1" fontAlgn="auto" latinLnBrk="0" hangingPunct="1">
              <a:lnSpc>
                <a:spcPct val="130000"/>
              </a:lnSpc>
              <a:buClrTx/>
              <a:buSzTx/>
              <a:buFontTx/>
              <a:buNone/>
              <a:tabLst/>
              <a:defRPr/>
            </a:pPr>
            <a:endParaRPr kumimoji="0" lang="en-US" sz="8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a:p>
            <a:pPr marL="0" marR="0" lvl="0" indent="0" algn="l" defTabSz="457200" rtl="0" eaLnBrk="1" fontAlgn="auto" latinLnBrk="0" hangingPunct="1">
              <a:lnSpc>
                <a:spcPct val="130000"/>
              </a:lnSpc>
              <a:buClrTx/>
              <a:buSzTx/>
              <a:buFontTx/>
              <a:buNone/>
              <a:tabLst/>
              <a:defRPr/>
            </a:pPr>
            <a:r>
              <a:rPr kumimoji="0" lang="en-US" sz="1200" b="1"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p-value</a:t>
            </a:r>
            <a:r>
              <a:rPr kumimoji="0" lang="en-US" sz="12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kumimoji="0" lang="en-US" sz="1200" b="0" i="0" u="none" strike="noStrike" kern="1200" cap="none" spc="0" normalizeH="0" baseline="0" noProof="0" dirty="0">
                <a:ln>
                  <a:noFill/>
                </a:ln>
                <a:solidFill>
                  <a:prstClr val="black"/>
                </a:solidFill>
                <a:effectLst/>
                <a:uLnTx/>
                <a:uFillTx/>
                <a:latin typeface="Helvetica Neue" panose="02000503000000020004" pitchFamily="2" charset="0"/>
                <a:ea typeface="Helvetica Neue" panose="02000503000000020004" pitchFamily="2" charset="0"/>
                <a:cs typeface="Helvetica Neue" panose="02000503000000020004" pitchFamily="2" charset="0"/>
              </a:rPr>
              <a:t>(probability of chance) measures how strong the evidence is that the observed relationship is real rather than due to chance.</a:t>
            </a:r>
            <a:endParaRPr kumimoji="0" sz="1200" b="0" i="0" u="none" strike="noStrike" kern="1200" cap="none" spc="0" normalizeH="0" baseline="0" noProof="0" dirty="0">
              <a:ln>
                <a:noFill/>
              </a:ln>
              <a:solidFill>
                <a:srgbClr val="1F2A2A"/>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93" name="TextBox 92">
            <a:extLst>
              <a:ext uri="{FF2B5EF4-FFF2-40B4-BE49-F238E27FC236}">
                <a16:creationId xmlns:a16="http://schemas.microsoft.com/office/drawing/2014/main" id="{3D7BAD0C-0682-67F3-31E5-0B50CCF30D45}"/>
              </a:ext>
            </a:extLst>
          </p:cNvPr>
          <p:cNvSpPr txBox="1"/>
          <p:nvPr/>
        </p:nvSpPr>
        <p:spPr>
          <a:xfrm>
            <a:off x="7096438" y="902495"/>
            <a:ext cx="4727146" cy="492443"/>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rPr>
              <a:t>McFadden’s Pseudo </a:t>
            </a:r>
            <a:r>
              <a:rPr kumimoji="0" sz="1600" b="1" i="0" u="none" strike="noStrike" kern="1200" cap="none" spc="0" normalizeH="0" baseline="0" noProof="0" dirty="0">
                <a:ln>
                  <a:noFill/>
                </a:ln>
                <a:solidFill>
                  <a:srgbClr val="92D050"/>
                </a:solidFill>
                <a:effectLst/>
                <a:uLnTx/>
                <a:uFillTx/>
                <a:latin typeface="Helvetica Neue" panose="02000503000000020004" pitchFamily="2" charset="0"/>
                <a:ea typeface="Helvetica Neue" panose="02000503000000020004" pitchFamily="2" charset="0"/>
                <a:cs typeface="Helvetica Neue" panose="02000503000000020004" pitchFamily="2" charset="0"/>
              </a:rPr>
              <a:t>R²</a:t>
            </a:r>
            <a:r>
              <a:rPr kumimoji="0"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lang="en-US" sz="1600" b="1" dirty="0">
                <a:solidFill>
                  <a:srgbClr val="0A2427"/>
                </a:solidFill>
                <a:latin typeface="Helvetica Neue" panose="02000503000000020004" pitchFamily="2" charset="0"/>
                <a:ea typeface="Helvetica Neue" panose="02000503000000020004" pitchFamily="2" charset="0"/>
                <a:cs typeface="Helvetica Neue" panose="02000503000000020004" pitchFamily="2" charset="0"/>
              </a:rPr>
              <a:t>-</a:t>
            </a:r>
            <a:r>
              <a:rPr kumimoji="0"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rPr>
              <a:t> “Is the model </a:t>
            </a:r>
            <a:r>
              <a:rPr kumimoji="0" lang="en-US"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rPr>
              <a:t>trustworthy</a:t>
            </a:r>
            <a:r>
              <a:rPr kumimoji="0"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rPr>
              <a:t>?”</a:t>
            </a:r>
          </a:p>
        </p:txBody>
      </p:sp>
      <p:cxnSp>
        <p:nvCxnSpPr>
          <p:cNvPr id="98" name="Straight Connector 97">
            <a:extLst>
              <a:ext uri="{FF2B5EF4-FFF2-40B4-BE49-F238E27FC236}">
                <a16:creationId xmlns:a16="http://schemas.microsoft.com/office/drawing/2014/main" id="{66692667-87F6-DC31-61A1-B6EEE67EB9E8}"/>
              </a:ext>
            </a:extLst>
          </p:cNvPr>
          <p:cNvCxnSpPr>
            <a:cxnSpLocks/>
          </p:cNvCxnSpPr>
          <p:nvPr/>
        </p:nvCxnSpPr>
        <p:spPr>
          <a:xfrm>
            <a:off x="713057" y="2137950"/>
            <a:ext cx="5955144" cy="0"/>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sp>
        <p:nvSpPr>
          <p:cNvPr id="99" name="TextBox 98">
            <a:extLst>
              <a:ext uri="{FF2B5EF4-FFF2-40B4-BE49-F238E27FC236}">
                <a16:creationId xmlns:a16="http://schemas.microsoft.com/office/drawing/2014/main" id="{AEA602C3-3B35-2295-2873-7781030A4407}"/>
              </a:ext>
            </a:extLst>
          </p:cNvPr>
          <p:cNvSpPr txBox="1"/>
          <p:nvPr/>
        </p:nvSpPr>
        <p:spPr>
          <a:xfrm>
            <a:off x="5481860" y="2581609"/>
            <a:ext cx="1498737" cy="276999"/>
          </a:xfrm>
          <a:prstGeom prst="rect">
            <a:avLst/>
          </a:prstGeom>
          <a:noFill/>
        </p:spPr>
        <p:txBody>
          <a:bodyPr wrap="square" rtlCol="0">
            <a:spAutoFit/>
          </a:bodyPr>
          <a:lstStyle/>
          <a:p>
            <a:r>
              <a:rPr lang="en-US" sz="1200" dirty="0"/>
              <a:t>Suggestive Evidence</a:t>
            </a:r>
          </a:p>
        </p:txBody>
      </p:sp>
      <p:sp>
        <p:nvSpPr>
          <p:cNvPr id="100" name="TextBox 99">
            <a:extLst>
              <a:ext uri="{FF2B5EF4-FFF2-40B4-BE49-F238E27FC236}">
                <a16:creationId xmlns:a16="http://schemas.microsoft.com/office/drawing/2014/main" id="{4BEC66F7-7885-593B-0548-F5E845BEE7BC}"/>
              </a:ext>
            </a:extLst>
          </p:cNvPr>
          <p:cNvSpPr txBox="1"/>
          <p:nvPr/>
        </p:nvSpPr>
        <p:spPr>
          <a:xfrm>
            <a:off x="5490981" y="1722655"/>
            <a:ext cx="1498737" cy="276999"/>
          </a:xfrm>
          <a:prstGeom prst="rect">
            <a:avLst/>
          </a:prstGeom>
          <a:noFill/>
        </p:spPr>
        <p:txBody>
          <a:bodyPr wrap="square" rtlCol="0">
            <a:spAutoFit/>
          </a:bodyPr>
          <a:lstStyle/>
          <a:p>
            <a:r>
              <a:rPr lang="en-US" sz="1200" dirty="0"/>
              <a:t>Weak Evidence</a:t>
            </a:r>
          </a:p>
        </p:txBody>
      </p:sp>
      <p:cxnSp>
        <p:nvCxnSpPr>
          <p:cNvPr id="101" name="Straight Connector 100">
            <a:extLst>
              <a:ext uri="{FF2B5EF4-FFF2-40B4-BE49-F238E27FC236}">
                <a16:creationId xmlns:a16="http://schemas.microsoft.com/office/drawing/2014/main" id="{BE55A65A-6425-C7AB-BA7E-302501C51CBC}"/>
              </a:ext>
            </a:extLst>
          </p:cNvPr>
          <p:cNvCxnSpPr>
            <a:cxnSpLocks/>
          </p:cNvCxnSpPr>
          <p:nvPr/>
        </p:nvCxnSpPr>
        <p:spPr>
          <a:xfrm>
            <a:off x="696744" y="1147870"/>
            <a:ext cx="5971457" cy="0"/>
          </a:xfrm>
          <a:prstGeom prst="line">
            <a:avLst/>
          </a:prstGeom>
          <a:ln>
            <a:solidFill>
              <a:srgbClr val="FF0000"/>
            </a:solidFill>
          </a:ln>
        </p:spPr>
        <p:style>
          <a:lnRef idx="1">
            <a:schemeClr val="accent6"/>
          </a:lnRef>
          <a:fillRef idx="0">
            <a:schemeClr val="accent6"/>
          </a:fillRef>
          <a:effectRef idx="0">
            <a:schemeClr val="accent6"/>
          </a:effectRef>
          <a:fontRef idx="minor">
            <a:schemeClr val="tx1"/>
          </a:fontRef>
        </p:style>
      </p:cxnSp>
      <p:sp>
        <p:nvSpPr>
          <p:cNvPr id="102" name="TextBox 101">
            <a:extLst>
              <a:ext uri="{FF2B5EF4-FFF2-40B4-BE49-F238E27FC236}">
                <a16:creationId xmlns:a16="http://schemas.microsoft.com/office/drawing/2014/main" id="{805D4167-89B9-A3CD-3C59-CA71018611A4}"/>
              </a:ext>
            </a:extLst>
          </p:cNvPr>
          <p:cNvSpPr txBox="1"/>
          <p:nvPr/>
        </p:nvSpPr>
        <p:spPr>
          <a:xfrm>
            <a:off x="656002" y="3402163"/>
            <a:ext cx="5148482" cy="492443"/>
          </a:xfrm>
          <a:prstGeom prst="rect">
            <a:avLst/>
          </a:prstGeom>
          <a:noFill/>
        </p:spPr>
        <p:txBody>
          <a:bodyPr wrap="square" lIns="0" tIns="0" rIns="0" bIns="0" anchor="t">
            <a:spAutoFit/>
          </a:bodyPr>
          <a:lstStyle/>
          <a:p>
            <a:pPr lvl="0" defTabSz="457200"/>
            <a:r>
              <a:rPr kumimoji="0" lang="en-US" sz="1600" b="1" i="0" u="none" strike="noStrike" kern="1200" cap="none" spc="0" normalizeH="0" baseline="0" noProof="0" dirty="0">
                <a:ln>
                  <a:noFill/>
                </a:ln>
                <a:solidFill>
                  <a:srgbClr val="92D050"/>
                </a:solidFill>
                <a:effectLst/>
                <a:uLnTx/>
                <a:uFillTx/>
                <a:latin typeface="Helvetica Neue" panose="02000503000000020004" pitchFamily="2" charset="0"/>
                <a:ea typeface="Helvetica Neue" panose="02000503000000020004" pitchFamily="2" charset="0"/>
                <a:cs typeface="Helvetica Neue" panose="02000503000000020004" pitchFamily="2" charset="0"/>
              </a:rPr>
              <a:t>p</a:t>
            </a:r>
            <a:r>
              <a:rPr kumimoji="0" sz="1600" b="1" i="0" u="none" strike="noStrike" kern="1200" cap="none" spc="0" normalizeH="0" baseline="0" noProof="0" dirty="0">
                <a:ln>
                  <a:noFill/>
                </a:ln>
                <a:solidFill>
                  <a:srgbClr val="92D050"/>
                </a:solidFill>
                <a:effectLst/>
                <a:uLnTx/>
                <a:uFillTx/>
                <a:latin typeface="Helvetica Neue" panose="02000503000000020004" pitchFamily="2" charset="0"/>
                <a:ea typeface="Helvetica Neue" panose="02000503000000020004" pitchFamily="2" charset="0"/>
                <a:cs typeface="Helvetica Neue" panose="02000503000000020004" pitchFamily="2" charset="0"/>
              </a:rPr>
              <a:t>-value</a:t>
            </a:r>
            <a:r>
              <a:rPr kumimoji="0"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lang="en-US" sz="1600" b="1" dirty="0">
                <a:solidFill>
                  <a:srgbClr val="0A2427"/>
                </a:solidFill>
                <a:latin typeface="Helvetica Neue" panose="02000503000000020004" pitchFamily="2" charset="0"/>
                <a:ea typeface="Helvetica Neue" panose="02000503000000020004" pitchFamily="2" charset="0"/>
                <a:cs typeface="Helvetica Neue" panose="02000503000000020004" pitchFamily="2" charset="0"/>
              </a:rPr>
              <a:t>-</a:t>
            </a:r>
            <a:r>
              <a:rPr kumimoji="0"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rPr>
              <a:t> </a:t>
            </a:r>
            <a:r>
              <a:rPr lang="en-US" sz="1600" dirty="0">
                <a:solidFill>
                  <a:prstClr val="black"/>
                </a:solidFill>
                <a:latin typeface="Helvetica Neue" panose="02000503000000020004" pitchFamily="2" charset="0"/>
                <a:ea typeface="Helvetica Neue" panose="02000503000000020004" pitchFamily="2" charset="0"/>
                <a:cs typeface="Helvetica Neue" panose="02000503000000020004" pitchFamily="2" charset="0"/>
              </a:rPr>
              <a:t>measures the probability that the relationship could have occurred by chance.</a:t>
            </a:r>
            <a:endParaRPr kumimoji="0" sz="1600" b="1" i="0" u="none" strike="noStrike" kern="1200" cap="none" spc="0" normalizeH="0" baseline="0" noProof="0" dirty="0">
              <a:ln>
                <a:noFill/>
              </a:ln>
              <a:solidFill>
                <a:srgbClr val="0A2427"/>
              </a:solidFill>
              <a:effectLst/>
              <a:uLnTx/>
              <a:uFillTx/>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4" name="Chart 3">
            <a:extLst>
              <a:ext uri="{FF2B5EF4-FFF2-40B4-BE49-F238E27FC236}">
                <a16:creationId xmlns:a16="http://schemas.microsoft.com/office/drawing/2014/main" id="{C34E79FD-FC0C-F132-EB85-4F28F6188741}"/>
              </a:ext>
            </a:extLst>
          </p:cNvPr>
          <p:cNvGraphicFramePr>
            <a:graphicFrameLocks/>
          </p:cNvGraphicFramePr>
          <p:nvPr>
            <p:extLst>
              <p:ext uri="{D42A27DB-BD31-4B8C-83A1-F6EECF244321}">
                <p14:modId xmlns:p14="http://schemas.microsoft.com/office/powerpoint/2010/main" val="4044581550"/>
              </p:ext>
            </p:extLst>
          </p:nvPr>
        </p:nvGraphicFramePr>
        <p:xfrm>
          <a:off x="396076" y="1135075"/>
          <a:ext cx="5148482" cy="225459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2A5AA-8D66-9C6D-1C34-C222B1EED3B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58520AC-2E36-23C4-6776-465C31B8765B}"/>
              </a:ext>
            </a:extLst>
          </p:cNvPr>
          <p:cNvSpPr txBox="1"/>
          <p:nvPr/>
        </p:nvSpPr>
        <p:spPr>
          <a:xfrm>
            <a:off x="691140" y="365760"/>
            <a:ext cx="7315200" cy="276999"/>
          </a:xfrm>
          <a:prstGeom prst="rect">
            <a:avLst/>
          </a:prstGeom>
          <a:noFill/>
        </p:spPr>
        <p:txBody>
          <a:bodyPr wrap="square" lIns="0" tIns="0" rIns="0" bIns="0" anchor="t">
            <a:spAutoFit/>
          </a:bodyPr>
          <a:lstStyle/>
          <a:p>
            <a:pPr algn="l">
              <a:lnSpc>
                <a:spcPct val="100000"/>
              </a:lnSpc>
            </a:pPr>
            <a:r>
              <a:rPr b="1" i="0" dirty="0">
                <a:solidFill>
                  <a:srgbClr val="028090"/>
                </a:solidFill>
                <a:latin typeface="Helvetica Neue" panose="02000503000000020004" pitchFamily="2" charset="0"/>
                <a:ea typeface="Helvetica Neue" panose="02000503000000020004" pitchFamily="2" charset="0"/>
                <a:cs typeface="Helvetica Neue" panose="02000503000000020004" pitchFamily="2" charset="0"/>
              </a:rPr>
              <a:t>APPLIED QUESTION</a:t>
            </a:r>
          </a:p>
        </p:txBody>
      </p:sp>
      <p:sp>
        <p:nvSpPr>
          <p:cNvPr id="3" name="TextBox 2">
            <a:extLst>
              <a:ext uri="{FF2B5EF4-FFF2-40B4-BE49-F238E27FC236}">
                <a16:creationId xmlns:a16="http://schemas.microsoft.com/office/drawing/2014/main" id="{64142713-8E94-E1A5-9FA6-B6EF9FB1D27B}"/>
              </a:ext>
            </a:extLst>
          </p:cNvPr>
          <p:cNvSpPr txBox="1"/>
          <p:nvPr/>
        </p:nvSpPr>
        <p:spPr>
          <a:xfrm>
            <a:off x="691140" y="658368"/>
            <a:ext cx="11166860" cy="430887"/>
          </a:xfrm>
          <a:prstGeom prst="rect">
            <a:avLst/>
          </a:prstGeom>
          <a:noFill/>
        </p:spPr>
        <p:txBody>
          <a:bodyPr wrap="square" lIns="0" tIns="0" rIns="0" bIns="0" anchor="t">
            <a:spAutoFit/>
          </a:bodyPr>
          <a:lstStyle/>
          <a:p>
            <a:r>
              <a:rPr lang="en-US" sz="2800"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Question 1 (Importance of BP Control) and </a:t>
            </a:r>
            <a:r>
              <a:rPr lang="en-US" sz="2800" b="1" dirty="0">
                <a:solidFill>
                  <a:srgbClr val="92D050"/>
                </a:solidFill>
                <a:latin typeface="Helvetica Neue" panose="02000503000000020004" pitchFamily="2" charset="0"/>
                <a:ea typeface="Helvetica Neue" panose="02000503000000020004" pitchFamily="2" charset="0"/>
                <a:cs typeface="Helvetica Neue" panose="02000503000000020004" pitchFamily="2" charset="0"/>
              </a:rPr>
              <a:t>CEILING EFFECT</a:t>
            </a:r>
          </a:p>
        </p:txBody>
      </p:sp>
      <p:sp>
        <p:nvSpPr>
          <p:cNvPr id="7" name="TextBox 6">
            <a:extLst>
              <a:ext uri="{FF2B5EF4-FFF2-40B4-BE49-F238E27FC236}">
                <a16:creationId xmlns:a16="http://schemas.microsoft.com/office/drawing/2014/main" id="{53BAFE64-6590-0DC5-F5B8-9F69F4828B27}"/>
              </a:ext>
            </a:extLst>
          </p:cNvPr>
          <p:cNvSpPr txBox="1"/>
          <p:nvPr/>
        </p:nvSpPr>
        <p:spPr>
          <a:xfrm>
            <a:off x="11612880" y="6492240"/>
            <a:ext cx="457200" cy="274320"/>
          </a:xfrm>
          <a:prstGeom prst="rect">
            <a:avLst/>
          </a:prstGeom>
          <a:noFill/>
        </p:spPr>
        <p:txBody>
          <a:bodyPr wrap="square" lIns="0" tIns="0" rIns="0" bIns="0" anchor="t">
            <a:spAutoFit/>
          </a:bodyPr>
          <a:lstStyle/>
          <a:p>
            <a:pPr algn="r">
              <a:lnSpc>
                <a:spcPct val="100000"/>
              </a:lnSpc>
            </a:pPr>
            <a:r>
              <a:rPr sz="1000" b="0" i="0">
                <a:solidFill>
                  <a:srgbClr val="5E7070"/>
                </a:solidFill>
                <a:latin typeface="Calibri"/>
              </a:rPr>
              <a:t>9</a:t>
            </a:r>
          </a:p>
        </p:txBody>
      </p:sp>
      <p:sp>
        <p:nvSpPr>
          <p:cNvPr id="9" name="TextBox 8">
            <a:extLst>
              <a:ext uri="{FF2B5EF4-FFF2-40B4-BE49-F238E27FC236}">
                <a16:creationId xmlns:a16="http://schemas.microsoft.com/office/drawing/2014/main" id="{B651D32D-81D3-D237-71C7-31D512DCD10D}"/>
              </a:ext>
            </a:extLst>
          </p:cNvPr>
          <p:cNvSpPr txBox="1"/>
          <p:nvPr/>
        </p:nvSpPr>
        <p:spPr>
          <a:xfrm>
            <a:off x="666500" y="1243551"/>
            <a:ext cx="11049000" cy="3323987"/>
          </a:xfrm>
          <a:prstGeom prst="rect">
            <a:avLst/>
          </a:prstGeom>
          <a:noFill/>
        </p:spPr>
        <p:txBody>
          <a:bodyPr wrap="square">
            <a:spAutoFit/>
          </a:bodyPr>
          <a:lstStyle/>
          <a:p>
            <a:pPr indent="0" algn="l">
              <a:buFont typeface="Arial" panose="020B0604020202020204" pitchFamily="34" charset="0"/>
              <a:buChar char="•"/>
            </a:pPr>
            <a:r>
              <a:rPr lang="en-US" b="0" i="0" dirty="0">
                <a:solidFill>
                  <a:srgbClr val="000000"/>
                </a:solidFill>
                <a:effectLst/>
              </a:rPr>
              <a:t>Approximately </a:t>
            </a:r>
            <a:r>
              <a:rPr lang="en-US" b="1" i="0" dirty="0">
                <a:solidFill>
                  <a:srgbClr val="000000"/>
                </a:solidFill>
                <a:effectLst/>
              </a:rPr>
              <a:t>95% of respondents</a:t>
            </a:r>
            <a:r>
              <a:rPr lang="en-US" b="0" i="0" dirty="0">
                <a:solidFill>
                  <a:srgbClr val="000000"/>
                </a:solidFill>
                <a:effectLst/>
              </a:rPr>
              <a:t> selected </a:t>
            </a:r>
            <a:r>
              <a:rPr lang="en-US" b="1" i="0" dirty="0">
                <a:solidFill>
                  <a:srgbClr val="000000"/>
                </a:solidFill>
                <a:effectLst/>
              </a:rPr>
              <a:t>"Important"</a:t>
            </a:r>
            <a:r>
              <a:rPr lang="en-US" b="0" i="0" dirty="0">
                <a:solidFill>
                  <a:srgbClr val="000000"/>
                </a:solidFill>
                <a:effectLst/>
              </a:rPr>
              <a:t> or </a:t>
            </a:r>
            <a:r>
              <a:rPr lang="en-US" b="1" i="0" dirty="0">
                <a:solidFill>
                  <a:srgbClr val="000000"/>
                </a:solidFill>
                <a:effectLst/>
              </a:rPr>
              <a:t>"Very Important"</a:t>
            </a:r>
            <a:r>
              <a:rPr lang="en-US" b="0" i="0" dirty="0">
                <a:solidFill>
                  <a:srgbClr val="000000"/>
                </a:solidFill>
                <a:effectLst/>
              </a:rPr>
              <a:t> for Question 1.</a:t>
            </a:r>
          </a:p>
          <a:p>
            <a:pPr indent="0" algn="l"/>
            <a:endParaRPr lang="en-US" sz="600" b="0" i="0" dirty="0">
              <a:solidFill>
                <a:srgbClr val="000000"/>
              </a:solidFill>
              <a:effectLst/>
            </a:endParaRPr>
          </a:p>
          <a:p>
            <a:pPr indent="0" algn="l">
              <a:buFont typeface="Arial" panose="020B0604020202020204" pitchFamily="34" charset="0"/>
              <a:buChar char="•"/>
            </a:pPr>
            <a:r>
              <a:rPr lang="en-US" b="0" i="0" dirty="0">
                <a:solidFill>
                  <a:srgbClr val="000000"/>
                </a:solidFill>
                <a:effectLst/>
              </a:rPr>
              <a:t>This created a </a:t>
            </a:r>
            <a:r>
              <a:rPr lang="en-US" b="1" i="0" dirty="0">
                <a:solidFill>
                  <a:srgbClr val="000000"/>
                </a:solidFill>
                <a:effectLst/>
              </a:rPr>
              <a:t>ceiling effect</a:t>
            </a:r>
            <a:r>
              <a:rPr lang="en-US" b="0" i="0" dirty="0">
                <a:solidFill>
                  <a:srgbClr val="000000"/>
                </a:solidFill>
                <a:effectLst/>
              </a:rPr>
              <a:t> (restricted range), with very little variation in responses across the sample.</a:t>
            </a:r>
          </a:p>
          <a:p>
            <a:pPr indent="0" algn="l"/>
            <a:endParaRPr lang="en-US" sz="600" b="0" i="0" dirty="0">
              <a:solidFill>
                <a:srgbClr val="000000"/>
              </a:solidFill>
              <a:effectLst/>
            </a:endParaRPr>
          </a:p>
          <a:p>
            <a:pPr indent="0" algn="l">
              <a:buFont typeface="Arial" panose="020B0604020202020204" pitchFamily="34" charset="0"/>
              <a:buChar char="•"/>
            </a:pPr>
            <a:r>
              <a:rPr lang="en-US" b="0" i="0" dirty="0">
                <a:solidFill>
                  <a:srgbClr val="000000"/>
                </a:solidFill>
                <a:effectLst/>
              </a:rPr>
              <a:t>Because nearly all participants endorsed the highest categories, Q1 had limited ability to distinguish between patients with different levels of medication adherence (Q3) or lifestyle engagement (Q6).</a:t>
            </a:r>
          </a:p>
          <a:p>
            <a:pPr indent="0" algn="l"/>
            <a:endParaRPr lang="en-US" sz="600" b="0" i="0" dirty="0">
              <a:solidFill>
                <a:srgbClr val="000000"/>
              </a:solidFill>
              <a:effectLst/>
            </a:endParaRPr>
          </a:p>
          <a:p>
            <a:pPr indent="0" algn="l">
              <a:buFont typeface="Arial" panose="020B0604020202020204" pitchFamily="34" charset="0"/>
              <a:buChar char="•"/>
            </a:pPr>
            <a:r>
              <a:rPr lang="en-US" b="0" i="0" dirty="0">
                <a:solidFill>
                  <a:srgbClr val="000000"/>
                </a:solidFill>
                <a:effectLst/>
              </a:rPr>
              <a:t>As a result, statistical analyses had reduced power to detect meaningful associations between Q1 and blood pressure-control behaviors.</a:t>
            </a:r>
          </a:p>
          <a:p>
            <a:pPr indent="0" algn="l"/>
            <a:endParaRPr lang="en-US" sz="600" b="0" i="0" dirty="0">
              <a:solidFill>
                <a:srgbClr val="000000"/>
              </a:solidFill>
              <a:effectLst/>
            </a:endParaRPr>
          </a:p>
          <a:p>
            <a:pPr indent="0" algn="l">
              <a:buFont typeface="Arial" panose="020B0604020202020204" pitchFamily="34" charset="0"/>
              <a:buChar char="•"/>
            </a:pPr>
            <a:r>
              <a:rPr lang="en-US" b="0" i="0" dirty="0">
                <a:solidFill>
                  <a:srgbClr val="000000"/>
                </a:solidFill>
                <a:effectLst/>
              </a:rPr>
              <a:t>In contrast, </a:t>
            </a:r>
            <a:r>
              <a:rPr lang="en-US" b="1" i="0" dirty="0">
                <a:solidFill>
                  <a:srgbClr val="000000"/>
                </a:solidFill>
                <a:effectLst/>
              </a:rPr>
              <a:t>Question 2 (knowledge of BP goal numbers)</a:t>
            </a:r>
            <a:r>
              <a:rPr lang="en-US" b="0" i="0" dirty="0">
                <a:solidFill>
                  <a:srgbClr val="000000"/>
                </a:solidFill>
                <a:effectLst/>
              </a:rPr>
              <a:t> showed greater variability and was therefore a more effective predictor of medication adherence and lifestyle modification behaviors.</a:t>
            </a:r>
          </a:p>
          <a:p>
            <a:pPr indent="0" algn="l"/>
            <a:endParaRPr lang="en-US" sz="600" b="0" i="0" dirty="0">
              <a:solidFill>
                <a:srgbClr val="000000"/>
              </a:solidFill>
              <a:effectLst/>
            </a:endParaRPr>
          </a:p>
          <a:p>
            <a:pPr indent="0" algn="l">
              <a:buNone/>
            </a:pPr>
            <a:r>
              <a:rPr lang="en-US" b="1" i="0" dirty="0">
                <a:solidFill>
                  <a:srgbClr val="000000"/>
                </a:solidFill>
                <a:effectLst/>
              </a:rPr>
              <a:t>Key Takeaway:</a:t>
            </a:r>
            <a:r>
              <a:rPr lang="en-US" dirty="0">
                <a:solidFill>
                  <a:srgbClr val="000000"/>
                </a:solidFill>
              </a:rPr>
              <a:t> </a:t>
            </a:r>
            <a:r>
              <a:rPr lang="en-US" i="0" dirty="0">
                <a:solidFill>
                  <a:srgbClr val="000000"/>
                </a:solidFill>
                <a:effectLst/>
              </a:rPr>
              <a:t>When nearly everyone gives the same response, a variable loses discriminatory power and becomes less useful for predicting differences in outcomes.</a:t>
            </a:r>
          </a:p>
        </p:txBody>
      </p:sp>
      <p:pic>
        <p:nvPicPr>
          <p:cNvPr id="10" name="Picture 9" descr="23] Ceiling Effects and Replications – Data Colada">
            <a:extLst>
              <a:ext uri="{FF2B5EF4-FFF2-40B4-BE49-F238E27FC236}">
                <a16:creationId xmlns:a16="http://schemas.microsoft.com/office/drawing/2014/main" id="{974FFA16-06F7-8CB4-9314-4D3041C7D0A1}"/>
              </a:ext>
            </a:extLst>
          </p:cNvPr>
          <p:cNvPicPr>
            <a:picLocks noChangeAspect="1"/>
          </p:cNvPicPr>
          <p:nvPr/>
        </p:nvPicPr>
        <p:blipFill>
          <a:blip r:embed="rId2"/>
          <a:srcRect r="33397"/>
          <a:stretch>
            <a:fillRect/>
          </a:stretch>
        </p:blipFill>
        <p:spPr>
          <a:xfrm>
            <a:off x="3507674" y="4544997"/>
            <a:ext cx="5176652" cy="1947243"/>
          </a:xfrm>
          <a:prstGeom prst="rect">
            <a:avLst/>
          </a:prstGeom>
        </p:spPr>
      </p:pic>
    </p:spTree>
    <p:extLst>
      <p:ext uri="{BB962C8B-B14F-4D97-AF65-F5344CB8AC3E}">
        <p14:creationId xmlns:p14="http://schemas.microsoft.com/office/powerpoint/2010/main" val="1434499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30AC4-CC46-3F79-C600-D1711655C8FE}"/>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2E7191B9-EBA5-2526-1A4B-D1326766E762}"/>
              </a:ext>
            </a:extLst>
          </p:cNvPr>
          <p:cNvPicPr>
            <a:picLocks noChangeAspect="1"/>
          </p:cNvPicPr>
          <p:nvPr/>
        </p:nvPicPr>
        <p:blipFill>
          <a:blip r:embed="rId3"/>
          <a:stretch>
            <a:fillRect/>
          </a:stretch>
        </p:blipFill>
        <p:spPr>
          <a:xfrm>
            <a:off x="0" y="4370"/>
            <a:ext cx="12190179" cy="6853629"/>
          </a:xfrm>
          <a:prstGeom prst="rect">
            <a:avLst/>
          </a:prstGeom>
        </p:spPr>
      </p:pic>
      <p:sp>
        <p:nvSpPr>
          <p:cNvPr id="12" name="Rectangle 11">
            <a:extLst>
              <a:ext uri="{FF2B5EF4-FFF2-40B4-BE49-F238E27FC236}">
                <a16:creationId xmlns:a16="http://schemas.microsoft.com/office/drawing/2014/main" id="{9152C397-1059-3334-0711-23DB460083E1}"/>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8AD584AD-08A3-293D-F835-AA3ED4AF70D7}"/>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1176D702-39AD-EE99-62A9-0512B772015A}"/>
              </a:ext>
            </a:extLst>
          </p:cNvPr>
          <p:cNvSpPr txBox="1"/>
          <p:nvPr/>
        </p:nvSpPr>
        <p:spPr>
          <a:xfrm>
            <a:off x="550456" y="1033925"/>
            <a:ext cx="11336744" cy="584775"/>
          </a:xfrm>
          <a:prstGeom prst="rect">
            <a:avLst/>
          </a:prstGeom>
          <a:noFill/>
        </p:spPr>
        <p:txBody>
          <a:bodyPr wrap="square">
            <a:spAutoFit/>
          </a:bodyPr>
          <a:lstStyle/>
          <a:p>
            <a:r>
              <a:rPr lang="en-US" sz="3200" b="1" dirty="0"/>
              <a:t>Patient Post-Survey Thoughts</a:t>
            </a:r>
          </a:p>
        </p:txBody>
      </p:sp>
      <p:sp>
        <p:nvSpPr>
          <p:cNvPr id="17" name="Content Placeholder 2">
            <a:extLst>
              <a:ext uri="{FF2B5EF4-FFF2-40B4-BE49-F238E27FC236}">
                <a16:creationId xmlns:a16="http://schemas.microsoft.com/office/drawing/2014/main" id="{9992FF5D-C561-C242-27DF-C1DC74CE88A1}"/>
              </a:ext>
            </a:extLst>
          </p:cNvPr>
          <p:cNvSpPr txBox="1">
            <a:spLocks/>
          </p:cNvSpPr>
          <p:nvPr/>
        </p:nvSpPr>
        <p:spPr>
          <a:xfrm>
            <a:off x="550455" y="1533409"/>
            <a:ext cx="11336745" cy="4881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700" b="1" dirty="0"/>
              <a:t>Q1'</a:t>
            </a:r>
            <a:r>
              <a:rPr lang="en-US" sz="1700" dirty="0"/>
              <a:t>s strong </a:t>
            </a:r>
            <a:r>
              <a:rPr lang="en-US" sz="1700" b="1" dirty="0"/>
              <a:t>ceiling effect </a:t>
            </a:r>
            <a:r>
              <a:rPr lang="en-US" sz="1700" dirty="0"/>
              <a:t>(95% positive responses), combined w/ </a:t>
            </a:r>
            <a:r>
              <a:rPr lang="en-US" sz="1700" b="1" dirty="0"/>
              <a:t>small sample size </a:t>
            </a:r>
            <a:r>
              <a:rPr lang="en-US" sz="1700" dirty="0"/>
              <a:t>(n=76), </a:t>
            </a:r>
            <a:r>
              <a:rPr lang="en-US" sz="1700" b="1" dirty="0"/>
              <a:t>limited ability to detect associations</a:t>
            </a:r>
            <a:r>
              <a:rPr lang="en-US" sz="1700" dirty="0"/>
              <a:t> between </a:t>
            </a:r>
            <a:r>
              <a:rPr lang="en-US" sz="1700" b="1" dirty="0"/>
              <a:t>general BP awareness </a:t>
            </a:r>
            <a:r>
              <a:rPr lang="en-US" sz="1700" dirty="0"/>
              <a:t>(</a:t>
            </a:r>
            <a:r>
              <a:rPr lang="en-US" sz="1700" b="1" dirty="0"/>
              <a:t>Q1</a:t>
            </a:r>
            <a:r>
              <a:rPr lang="en-US" sz="1700" dirty="0"/>
              <a:t>) and </a:t>
            </a:r>
            <a:r>
              <a:rPr lang="en-US" sz="1700" b="1" dirty="0"/>
              <a:t>med adherence</a:t>
            </a:r>
            <a:r>
              <a:rPr lang="en-US" sz="1700" dirty="0"/>
              <a:t> (</a:t>
            </a:r>
            <a:r>
              <a:rPr lang="en-US" sz="1700" b="1" dirty="0"/>
              <a:t>Q3</a:t>
            </a:r>
            <a:r>
              <a:rPr lang="en-US" sz="1700" dirty="0"/>
              <a:t>) or </a:t>
            </a:r>
            <a:r>
              <a:rPr lang="en-US" sz="1700" b="1" dirty="0"/>
              <a:t>lifestyle behaviors</a:t>
            </a:r>
            <a:r>
              <a:rPr lang="en-US" sz="1700" dirty="0"/>
              <a:t> (</a:t>
            </a:r>
            <a:r>
              <a:rPr lang="en-US" sz="1700" b="1" dirty="0"/>
              <a:t>Q6</a:t>
            </a:r>
            <a:r>
              <a:rPr lang="en-US" sz="1700" dirty="0"/>
              <a:t>).</a:t>
            </a:r>
          </a:p>
          <a:p>
            <a:r>
              <a:rPr lang="en-US" sz="1700" dirty="0"/>
              <a:t>In contrast, </a:t>
            </a:r>
            <a:r>
              <a:rPr lang="en-US" sz="1700" b="1" dirty="0"/>
              <a:t>Q2</a:t>
            </a:r>
            <a:r>
              <a:rPr lang="en-US" sz="1700" dirty="0"/>
              <a:t> (knowledge of BP goal #s) showed greater variability and a clearer relationship with medication adherence (</a:t>
            </a:r>
            <a:r>
              <a:rPr lang="en-US" sz="1700" b="1" dirty="0"/>
              <a:t>Q3</a:t>
            </a:r>
            <a:r>
              <a:rPr lang="en-US" sz="1700" dirty="0"/>
              <a:t>), suggesting specific, actionable education may be more effective than general education.</a:t>
            </a:r>
          </a:p>
          <a:p>
            <a:r>
              <a:rPr lang="en-US" sz="1700" dirty="0"/>
              <a:t>Patients who didn’t know BP goals (</a:t>
            </a:r>
            <a:r>
              <a:rPr lang="en-US" sz="1700" b="1" dirty="0"/>
              <a:t>Q2</a:t>
            </a:r>
            <a:r>
              <a:rPr lang="en-US" sz="1700" dirty="0"/>
              <a:t>) more likely to miss meds (</a:t>
            </a:r>
            <a:r>
              <a:rPr lang="en-US" sz="1700" b="1" dirty="0"/>
              <a:t>Q3</a:t>
            </a:r>
            <a:r>
              <a:rPr lang="en-US" sz="1700" dirty="0"/>
              <a:t>)and engage in fewer BP-control behaviors (</a:t>
            </a:r>
            <a:r>
              <a:rPr lang="en-US" sz="1700" b="1" dirty="0"/>
              <a:t>Q6</a:t>
            </a:r>
            <a:r>
              <a:rPr lang="en-US" sz="1700" dirty="0"/>
              <a:t>).</a:t>
            </a:r>
          </a:p>
          <a:p>
            <a:r>
              <a:rPr lang="en-US" sz="1700" dirty="0"/>
              <a:t>Knowledge of BP goal numbers (</a:t>
            </a:r>
            <a:r>
              <a:rPr lang="en-US" sz="1700" b="1" dirty="0"/>
              <a:t>Q2</a:t>
            </a:r>
            <a:r>
              <a:rPr lang="en-US" sz="1700" dirty="0"/>
              <a:t>) associated with greater engagement in lifestyle modification (</a:t>
            </a:r>
            <a:r>
              <a:rPr lang="en-US" sz="1700" b="1" dirty="0"/>
              <a:t>Q6</a:t>
            </a:r>
            <a:r>
              <a:rPr lang="en-US" sz="1700" dirty="0"/>
              <a:t>).</a:t>
            </a:r>
          </a:p>
          <a:p>
            <a:r>
              <a:rPr lang="en-US" sz="1700" dirty="0"/>
              <a:t>(</a:t>
            </a:r>
            <a:r>
              <a:rPr lang="en-US" sz="1700" b="1" dirty="0"/>
              <a:t>Q6</a:t>
            </a:r>
            <a:r>
              <a:rPr lang="en-US" sz="1700" dirty="0"/>
              <a:t>) </a:t>
            </a:r>
            <a:r>
              <a:rPr lang="en-US" sz="1700" b="1" dirty="0"/>
              <a:t>Reducing salt </a:t>
            </a:r>
            <a:r>
              <a:rPr lang="en-US" sz="1700" dirty="0"/>
              <a:t>(27%) most commonly reported lifestyle intervention; </a:t>
            </a:r>
            <a:r>
              <a:rPr lang="en-US" sz="1700" b="1" dirty="0"/>
              <a:t>eating healthy </a:t>
            </a:r>
            <a:r>
              <a:rPr lang="en-US" sz="1700" dirty="0"/>
              <a:t>(22%) second highest – both in line with the </a:t>
            </a:r>
            <a:r>
              <a:rPr lang="en-US" sz="1700" b="1" dirty="0"/>
              <a:t>2025 Multi-society Guidelines</a:t>
            </a:r>
            <a:r>
              <a:rPr lang="en-US" sz="1700" dirty="0"/>
              <a:t>. But, </a:t>
            </a:r>
            <a:r>
              <a:rPr lang="en-US" sz="1700" b="1" dirty="0"/>
              <a:t>reducing sugar/refined carbs </a:t>
            </a:r>
            <a:r>
              <a:rPr lang="en-US" sz="1700" dirty="0"/>
              <a:t>only</a:t>
            </a:r>
            <a:r>
              <a:rPr lang="en-US" sz="1700" b="1" dirty="0"/>
              <a:t> </a:t>
            </a:r>
            <a:r>
              <a:rPr lang="en-US" sz="1700" dirty="0"/>
              <a:t>(12%)—which directly addresses obesity, insulin resistance, other underlying metabolic contributors to HTN—was reported less frequently.</a:t>
            </a:r>
          </a:p>
          <a:p>
            <a:r>
              <a:rPr lang="en-US" sz="1700" dirty="0"/>
              <a:t>Most common barrier to med adherence was </a:t>
            </a:r>
            <a:r>
              <a:rPr lang="en-US" sz="1700" b="1" dirty="0"/>
              <a:t>forgetfulness</a:t>
            </a:r>
            <a:r>
              <a:rPr lang="en-US" sz="1700" dirty="0"/>
              <a:t>; </a:t>
            </a:r>
            <a:r>
              <a:rPr lang="en-US" sz="1700" b="1" dirty="0"/>
              <a:t>pharm-prepackaged pill boxes </a:t>
            </a:r>
            <a:r>
              <a:rPr lang="en-US" sz="1700" dirty="0"/>
              <a:t>appeared to be the strongest adherence measure.</a:t>
            </a:r>
          </a:p>
          <a:p>
            <a:r>
              <a:rPr lang="en-US" sz="1700" dirty="0"/>
              <a:t>Major barriers to healthy living included </a:t>
            </a:r>
            <a:r>
              <a:rPr lang="en-US" sz="1700" b="1" dirty="0"/>
              <a:t>food cost</a:t>
            </a:r>
            <a:r>
              <a:rPr lang="en-US" sz="1700" dirty="0"/>
              <a:t> (26%), </a:t>
            </a:r>
            <a:r>
              <a:rPr lang="en-US" sz="1700" b="1" dirty="0"/>
              <a:t>stress</a:t>
            </a:r>
            <a:r>
              <a:rPr lang="en-US" sz="1700" dirty="0"/>
              <a:t> (14%), and </a:t>
            </a:r>
            <a:r>
              <a:rPr lang="en-US" sz="1700" b="1" dirty="0"/>
              <a:t>pain/poor health</a:t>
            </a:r>
            <a:r>
              <a:rPr lang="en-US" sz="1700" dirty="0"/>
              <a:t> (12%).</a:t>
            </a:r>
          </a:p>
        </p:txBody>
      </p:sp>
    </p:spTree>
    <p:extLst>
      <p:ext uri="{BB962C8B-B14F-4D97-AF65-F5344CB8AC3E}">
        <p14:creationId xmlns:p14="http://schemas.microsoft.com/office/powerpoint/2010/main" val="1681442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76FA8-E851-B465-5A96-B91C51C0D5CB}"/>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78BF82C8-AD3F-CD62-2EE2-52AFB15E9032}"/>
              </a:ext>
            </a:extLst>
          </p:cNvPr>
          <p:cNvPicPr>
            <a:picLocks noChangeAspect="1"/>
          </p:cNvPicPr>
          <p:nvPr/>
        </p:nvPicPr>
        <p:blipFill>
          <a:blip r:embed="rId3"/>
          <a:stretch>
            <a:fillRect/>
          </a:stretch>
        </p:blipFill>
        <p:spPr>
          <a:xfrm>
            <a:off x="0" y="4371"/>
            <a:ext cx="12190179" cy="6853629"/>
          </a:xfrm>
          <a:prstGeom prst="rect">
            <a:avLst/>
          </a:prstGeom>
        </p:spPr>
      </p:pic>
      <p:sp>
        <p:nvSpPr>
          <p:cNvPr id="12" name="Rectangle 11">
            <a:extLst>
              <a:ext uri="{FF2B5EF4-FFF2-40B4-BE49-F238E27FC236}">
                <a16:creationId xmlns:a16="http://schemas.microsoft.com/office/drawing/2014/main" id="{80FD7084-C94D-21F4-3A5D-4E43EB19C9F0}"/>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3" name="Title 1">
            <a:extLst>
              <a:ext uri="{FF2B5EF4-FFF2-40B4-BE49-F238E27FC236}">
                <a16:creationId xmlns:a16="http://schemas.microsoft.com/office/drawing/2014/main" id="{524B4F8F-4CEE-0627-3A66-AB6B8A584087}"/>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7B0217B1-1E51-C93A-C4F7-AE3AA10010E6}"/>
              </a:ext>
            </a:extLst>
          </p:cNvPr>
          <p:cNvSpPr txBox="1"/>
          <p:nvPr/>
        </p:nvSpPr>
        <p:spPr>
          <a:xfrm>
            <a:off x="550456" y="1039875"/>
            <a:ext cx="11336744" cy="584775"/>
          </a:xfrm>
          <a:prstGeom prst="rect">
            <a:avLst/>
          </a:prstGeom>
          <a:noFill/>
        </p:spPr>
        <p:txBody>
          <a:bodyPr wrap="square">
            <a:spAutoFit/>
          </a:bodyPr>
          <a:lstStyle/>
          <a:p>
            <a:r>
              <a:rPr lang="en-US" sz="3200" b="1" dirty="0">
                <a:latin typeface="Bierstadt" panose="020B0004020202020204" pitchFamily="34" charset="0"/>
              </a:rPr>
              <a:t>Medical Assistants, Nurses, Providers, &amp; Pharmacists</a:t>
            </a:r>
            <a:endParaRPr lang="en-US" sz="3200" b="1" dirty="0"/>
          </a:p>
        </p:txBody>
      </p:sp>
      <p:sp>
        <p:nvSpPr>
          <p:cNvPr id="17" name="Content Placeholder 2">
            <a:extLst>
              <a:ext uri="{FF2B5EF4-FFF2-40B4-BE49-F238E27FC236}">
                <a16:creationId xmlns:a16="http://schemas.microsoft.com/office/drawing/2014/main" id="{17EF1592-307A-5AB3-70B4-05652E9FCA65}"/>
              </a:ext>
            </a:extLst>
          </p:cNvPr>
          <p:cNvSpPr txBox="1">
            <a:spLocks/>
          </p:cNvSpPr>
          <p:nvPr/>
        </p:nvSpPr>
        <p:spPr>
          <a:xfrm>
            <a:off x="550456" y="1730537"/>
            <a:ext cx="11336744" cy="4881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br>
              <a:rPr lang="en-US" sz="1600" dirty="0"/>
            </a:br>
            <a:endParaRPr lang="en-US" sz="1600" dirty="0"/>
          </a:p>
        </p:txBody>
      </p:sp>
      <p:pic>
        <p:nvPicPr>
          <p:cNvPr id="7" name="Picture 6" descr="SurveyMonkey Logo PNG Vector (CDR) Free Download">
            <a:extLst>
              <a:ext uri="{FF2B5EF4-FFF2-40B4-BE49-F238E27FC236}">
                <a16:creationId xmlns:a16="http://schemas.microsoft.com/office/drawing/2014/main" id="{ED5290F2-5263-4896-E629-224AB24D2CF4}"/>
              </a:ext>
            </a:extLst>
          </p:cNvPr>
          <p:cNvPicPr>
            <a:picLocks noChangeAspect="1"/>
          </p:cNvPicPr>
          <p:nvPr/>
        </p:nvPicPr>
        <p:blipFill>
          <a:blip r:embed="rId4"/>
          <a:srcRect l="5086" t="22190" r="5204" b="23275"/>
          <a:stretch>
            <a:fillRect/>
          </a:stretch>
        </p:blipFill>
        <p:spPr>
          <a:xfrm>
            <a:off x="2900978" y="2083454"/>
            <a:ext cx="6388221" cy="3883413"/>
          </a:xfrm>
          <a:prstGeom prst="rect">
            <a:avLst/>
          </a:prstGeom>
        </p:spPr>
      </p:pic>
    </p:spTree>
    <p:extLst>
      <p:ext uri="{BB962C8B-B14F-4D97-AF65-F5344CB8AC3E}">
        <p14:creationId xmlns:p14="http://schemas.microsoft.com/office/powerpoint/2010/main" val="3793725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50D43-BB3D-C865-6274-192FB69ED0D8}"/>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ACA6C2DF-9F20-6E5F-02B8-5F489B827AFC}"/>
              </a:ext>
            </a:extLst>
          </p:cNvPr>
          <p:cNvPicPr>
            <a:picLocks noChangeAspect="1"/>
          </p:cNvPicPr>
          <p:nvPr/>
        </p:nvPicPr>
        <p:blipFill>
          <a:blip r:embed="rId2"/>
          <a:stretch>
            <a:fillRect/>
          </a:stretch>
        </p:blipFill>
        <p:spPr>
          <a:xfrm>
            <a:off x="0" y="4371"/>
            <a:ext cx="12190179" cy="6853629"/>
          </a:xfrm>
          <a:prstGeom prst="rect">
            <a:avLst/>
          </a:prstGeom>
        </p:spPr>
      </p:pic>
      <p:sp>
        <p:nvSpPr>
          <p:cNvPr id="12" name="Rectangle 11">
            <a:extLst>
              <a:ext uri="{FF2B5EF4-FFF2-40B4-BE49-F238E27FC236}">
                <a16:creationId xmlns:a16="http://schemas.microsoft.com/office/drawing/2014/main" id="{037BC0C4-4564-DF61-B6E1-4CDCC070A481}"/>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31903A7A-3285-858A-0FFB-1E5959F113FF}"/>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9FD971DE-5565-17B5-B8BA-88DAFE66F640}"/>
              </a:ext>
            </a:extLst>
          </p:cNvPr>
          <p:cNvSpPr txBox="1"/>
          <p:nvPr/>
        </p:nvSpPr>
        <p:spPr>
          <a:xfrm>
            <a:off x="539143" y="2434856"/>
            <a:ext cx="3767043" cy="2092881"/>
          </a:xfrm>
          <a:prstGeom prst="rect">
            <a:avLst/>
          </a:prstGeom>
          <a:noFill/>
        </p:spPr>
        <p:txBody>
          <a:bodyPr wrap="square">
            <a:spAutoFit/>
          </a:bodyPr>
          <a:lstStyle/>
          <a:p>
            <a:pPr algn="ctr"/>
            <a:r>
              <a:rPr lang="en-US" sz="2600" b="1" dirty="0">
                <a:latin typeface="Bierstadt" panose="020B0004020202020204" pitchFamily="34" charset="0"/>
              </a:rPr>
              <a:t>The clinic has a standardized treatment protocol for hypertension that is available to me. </a:t>
            </a:r>
          </a:p>
        </p:txBody>
      </p:sp>
      <p:pic>
        <p:nvPicPr>
          <p:cNvPr id="5" name="Picture 4">
            <a:extLst>
              <a:ext uri="{FF2B5EF4-FFF2-40B4-BE49-F238E27FC236}">
                <a16:creationId xmlns:a16="http://schemas.microsoft.com/office/drawing/2014/main" id="{0033575B-9B3A-AF0A-03DF-F9BF4EBDF9A5}"/>
              </a:ext>
            </a:extLst>
          </p:cNvPr>
          <p:cNvPicPr>
            <a:picLocks noChangeAspect="1"/>
          </p:cNvPicPr>
          <p:nvPr/>
        </p:nvPicPr>
        <p:blipFill>
          <a:blip r:embed="rId3"/>
          <a:stretch>
            <a:fillRect/>
          </a:stretch>
        </p:blipFill>
        <p:spPr>
          <a:xfrm>
            <a:off x="4784651" y="2009084"/>
            <a:ext cx="6597502" cy="4005626"/>
          </a:xfrm>
          <a:prstGeom prst="rect">
            <a:avLst/>
          </a:prstGeom>
        </p:spPr>
      </p:pic>
      <p:sp>
        <p:nvSpPr>
          <p:cNvPr id="6" name="TextBox 5">
            <a:extLst>
              <a:ext uri="{FF2B5EF4-FFF2-40B4-BE49-F238E27FC236}">
                <a16:creationId xmlns:a16="http://schemas.microsoft.com/office/drawing/2014/main" id="{9A409C99-B3AA-6060-851D-BBBAF1C8C770}"/>
              </a:ext>
            </a:extLst>
          </p:cNvPr>
          <p:cNvSpPr txBox="1"/>
          <p:nvPr/>
        </p:nvSpPr>
        <p:spPr>
          <a:xfrm>
            <a:off x="550160" y="1085591"/>
            <a:ext cx="11295721" cy="523220"/>
          </a:xfrm>
          <a:prstGeom prst="rect">
            <a:avLst/>
          </a:prstGeom>
          <a:noFill/>
        </p:spPr>
        <p:txBody>
          <a:bodyPr wrap="none" rtlCol="0">
            <a:spAutoFit/>
          </a:bodyPr>
          <a:lstStyle/>
          <a:p>
            <a:r>
              <a:rPr lang="en-US" sz="2800" b="1" dirty="0">
                <a:latin typeface="Bierstadt" panose="020B0004020202020204" pitchFamily="34" charset="0"/>
              </a:rPr>
              <a:t>Results from: Medical Assistants, Nurses, Providers, &amp; Pharmacists</a:t>
            </a:r>
          </a:p>
        </p:txBody>
      </p:sp>
    </p:spTree>
    <p:extLst>
      <p:ext uri="{BB962C8B-B14F-4D97-AF65-F5344CB8AC3E}">
        <p14:creationId xmlns:p14="http://schemas.microsoft.com/office/powerpoint/2010/main" val="2721912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DD77C-C780-961B-CDE3-70CD6A136ED5}"/>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58C849E9-72FE-F93D-8AFE-80A618A450AA}"/>
              </a:ext>
            </a:extLst>
          </p:cNvPr>
          <p:cNvPicPr>
            <a:picLocks noChangeAspect="1"/>
          </p:cNvPicPr>
          <p:nvPr/>
        </p:nvPicPr>
        <p:blipFill>
          <a:blip r:embed="rId2"/>
          <a:stretch>
            <a:fillRect/>
          </a:stretch>
        </p:blipFill>
        <p:spPr>
          <a:xfrm>
            <a:off x="0" y="4371"/>
            <a:ext cx="12190179" cy="6853629"/>
          </a:xfrm>
          <a:prstGeom prst="rect">
            <a:avLst/>
          </a:prstGeom>
        </p:spPr>
      </p:pic>
      <p:sp>
        <p:nvSpPr>
          <p:cNvPr id="12" name="Rectangle 11">
            <a:extLst>
              <a:ext uri="{FF2B5EF4-FFF2-40B4-BE49-F238E27FC236}">
                <a16:creationId xmlns:a16="http://schemas.microsoft.com/office/drawing/2014/main" id="{0AE259A9-CAF9-A26E-34C4-43313DA44E37}"/>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C16DED45-01D3-6FD5-F7D0-4C16F4A09981}"/>
              </a:ext>
            </a:extLst>
          </p:cNvPr>
          <p:cNvSpPr>
            <a:spLocks noGrp="1"/>
          </p:cNvSpPr>
          <p:nvPr>
            <p:ph type="title"/>
          </p:nvPr>
        </p:nvSpPr>
        <p:spPr>
          <a:xfrm>
            <a:off x="554631" y="288083"/>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74F671B6-8DF4-6DFD-BD0E-9821E5FEAD07}"/>
              </a:ext>
            </a:extLst>
          </p:cNvPr>
          <p:cNvSpPr txBox="1"/>
          <p:nvPr/>
        </p:nvSpPr>
        <p:spPr>
          <a:xfrm>
            <a:off x="925032" y="2785729"/>
            <a:ext cx="4029740" cy="1692771"/>
          </a:xfrm>
          <a:prstGeom prst="rect">
            <a:avLst/>
          </a:prstGeom>
          <a:noFill/>
        </p:spPr>
        <p:txBody>
          <a:bodyPr wrap="square">
            <a:spAutoFit/>
          </a:bodyPr>
          <a:lstStyle/>
          <a:p>
            <a:pPr algn="ctr"/>
            <a:r>
              <a:rPr lang="en-US" sz="2600" b="1" dirty="0">
                <a:latin typeface="Bierstadt" panose="020B0004020202020204" pitchFamily="34" charset="0"/>
              </a:rPr>
              <a:t>Blood pressure readings in our clinic are measured accurately and consistently. </a:t>
            </a:r>
          </a:p>
        </p:txBody>
      </p:sp>
      <p:pic>
        <p:nvPicPr>
          <p:cNvPr id="3" name="Picture 2">
            <a:extLst>
              <a:ext uri="{FF2B5EF4-FFF2-40B4-BE49-F238E27FC236}">
                <a16:creationId xmlns:a16="http://schemas.microsoft.com/office/drawing/2014/main" id="{74CF3E90-E6ED-B434-C989-8876D824D7DF}"/>
              </a:ext>
            </a:extLst>
          </p:cNvPr>
          <p:cNvPicPr>
            <a:picLocks noChangeAspect="1"/>
          </p:cNvPicPr>
          <p:nvPr/>
        </p:nvPicPr>
        <p:blipFill>
          <a:blip r:embed="rId3"/>
          <a:stretch>
            <a:fillRect/>
          </a:stretch>
        </p:blipFill>
        <p:spPr>
          <a:xfrm>
            <a:off x="5162956" y="1962011"/>
            <a:ext cx="6267965" cy="4122896"/>
          </a:xfrm>
          <a:prstGeom prst="rect">
            <a:avLst/>
          </a:prstGeom>
        </p:spPr>
      </p:pic>
      <p:sp>
        <p:nvSpPr>
          <p:cNvPr id="4" name="TextBox 3">
            <a:extLst>
              <a:ext uri="{FF2B5EF4-FFF2-40B4-BE49-F238E27FC236}">
                <a16:creationId xmlns:a16="http://schemas.microsoft.com/office/drawing/2014/main" id="{5E7A38A0-C047-CB5E-DAC0-9E31010C5694}"/>
              </a:ext>
            </a:extLst>
          </p:cNvPr>
          <p:cNvSpPr txBox="1"/>
          <p:nvPr/>
        </p:nvSpPr>
        <p:spPr>
          <a:xfrm>
            <a:off x="549520" y="1080296"/>
            <a:ext cx="11295721" cy="523220"/>
          </a:xfrm>
          <a:prstGeom prst="rect">
            <a:avLst/>
          </a:prstGeom>
          <a:noFill/>
        </p:spPr>
        <p:txBody>
          <a:bodyPr wrap="none" rtlCol="0">
            <a:spAutoFit/>
          </a:bodyPr>
          <a:lstStyle/>
          <a:p>
            <a:r>
              <a:rPr lang="en-US" sz="2800" b="1" dirty="0">
                <a:latin typeface="Bierstadt" panose="020B0004020202020204" pitchFamily="34" charset="0"/>
              </a:rPr>
              <a:t>Results from: Medical Assistants, Nurses, Providers, &amp; Pharmacists</a:t>
            </a:r>
          </a:p>
        </p:txBody>
      </p:sp>
    </p:spTree>
    <p:extLst>
      <p:ext uri="{BB962C8B-B14F-4D97-AF65-F5344CB8AC3E}">
        <p14:creationId xmlns:p14="http://schemas.microsoft.com/office/powerpoint/2010/main" val="3462454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307D-2CB7-EE50-7432-F18FD91E4C97}"/>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164FDCAC-BECA-4A5A-EB0D-EFEAB83895A4}"/>
              </a:ext>
            </a:extLst>
          </p:cNvPr>
          <p:cNvPicPr>
            <a:picLocks noChangeAspect="1"/>
          </p:cNvPicPr>
          <p:nvPr/>
        </p:nvPicPr>
        <p:blipFill>
          <a:blip r:embed="rId2"/>
          <a:stretch>
            <a:fillRect/>
          </a:stretch>
        </p:blipFill>
        <p:spPr>
          <a:xfrm>
            <a:off x="0" y="-16895"/>
            <a:ext cx="12190179" cy="6853629"/>
          </a:xfrm>
          <a:prstGeom prst="rect">
            <a:avLst/>
          </a:prstGeom>
        </p:spPr>
      </p:pic>
      <p:sp>
        <p:nvSpPr>
          <p:cNvPr id="12" name="Rectangle 11">
            <a:extLst>
              <a:ext uri="{FF2B5EF4-FFF2-40B4-BE49-F238E27FC236}">
                <a16:creationId xmlns:a16="http://schemas.microsoft.com/office/drawing/2014/main" id="{5681D877-2360-021D-DAE0-08D032F14B27}"/>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8A328E6A-771E-C25A-C376-67D0A7B14108}"/>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4" name="TextBox 3">
            <a:extLst>
              <a:ext uri="{FF2B5EF4-FFF2-40B4-BE49-F238E27FC236}">
                <a16:creationId xmlns:a16="http://schemas.microsoft.com/office/drawing/2014/main" id="{DE72C5DB-0D57-238F-D4F6-68102FED8B4E}"/>
              </a:ext>
            </a:extLst>
          </p:cNvPr>
          <p:cNvSpPr txBox="1"/>
          <p:nvPr/>
        </p:nvSpPr>
        <p:spPr>
          <a:xfrm>
            <a:off x="554631" y="2477386"/>
            <a:ext cx="4792026" cy="1969770"/>
          </a:xfrm>
          <a:prstGeom prst="rect">
            <a:avLst/>
          </a:prstGeom>
          <a:noFill/>
        </p:spPr>
        <p:txBody>
          <a:bodyPr wrap="square" rtlCol="0">
            <a:spAutoFit/>
          </a:bodyPr>
          <a:lstStyle/>
          <a:p>
            <a:pPr algn="ctr"/>
            <a:r>
              <a:rPr lang="en-US" sz="2600" b="1" dirty="0">
                <a:latin typeface="Bierstadt" panose="020B0004020202020204" pitchFamily="34" charset="0"/>
              </a:rPr>
              <a:t>Patients with uncontrolled hypertension are scheduled for a timely follow-up appointment.</a:t>
            </a:r>
          </a:p>
          <a:p>
            <a:endParaRPr lang="en-US" dirty="0"/>
          </a:p>
        </p:txBody>
      </p:sp>
      <p:pic>
        <p:nvPicPr>
          <p:cNvPr id="10" name="Picture 9">
            <a:extLst>
              <a:ext uri="{FF2B5EF4-FFF2-40B4-BE49-F238E27FC236}">
                <a16:creationId xmlns:a16="http://schemas.microsoft.com/office/drawing/2014/main" id="{D3C75168-2B55-9BFF-6E90-B4FB143C35F9}"/>
              </a:ext>
            </a:extLst>
          </p:cNvPr>
          <p:cNvPicPr>
            <a:picLocks noChangeAspect="1"/>
          </p:cNvPicPr>
          <p:nvPr/>
        </p:nvPicPr>
        <p:blipFill>
          <a:blip r:embed="rId3"/>
          <a:stretch>
            <a:fillRect/>
          </a:stretch>
        </p:blipFill>
        <p:spPr>
          <a:xfrm>
            <a:off x="5233315" y="2009083"/>
            <a:ext cx="6433208" cy="3928242"/>
          </a:xfrm>
          <a:prstGeom prst="rect">
            <a:avLst/>
          </a:prstGeom>
        </p:spPr>
      </p:pic>
      <p:sp>
        <p:nvSpPr>
          <p:cNvPr id="5" name="TextBox 4">
            <a:extLst>
              <a:ext uri="{FF2B5EF4-FFF2-40B4-BE49-F238E27FC236}">
                <a16:creationId xmlns:a16="http://schemas.microsoft.com/office/drawing/2014/main" id="{B157B253-9645-2197-AAED-BA73B713F253}"/>
              </a:ext>
            </a:extLst>
          </p:cNvPr>
          <p:cNvSpPr txBox="1"/>
          <p:nvPr/>
        </p:nvSpPr>
        <p:spPr>
          <a:xfrm>
            <a:off x="549520" y="1080296"/>
            <a:ext cx="11295721" cy="523220"/>
          </a:xfrm>
          <a:prstGeom prst="rect">
            <a:avLst/>
          </a:prstGeom>
          <a:noFill/>
        </p:spPr>
        <p:txBody>
          <a:bodyPr wrap="none" rtlCol="0">
            <a:spAutoFit/>
          </a:bodyPr>
          <a:lstStyle/>
          <a:p>
            <a:r>
              <a:rPr lang="en-US" sz="2800" b="1" dirty="0">
                <a:latin typeface="Bierstadt" panose="020B0004020202020204" pitchFamily="34" charset="0"/>
              </a:rPr>
              <a:t>Results from: Medical Assistants, Nurses, Providers, &amp; Pharmacists</a:t>
            </a:r>
          </a:p>
        </p:txBody>
      </p:sp>
    </p:spTree>
    <p:extLst>
      <p:ext uri="{BB962C8B-B14F-4D97-AF65-F5344CB8AC3E}">
        <p14:creationId xmlns:p14="http://schemas.microsoft.com/office/powerpoint/2010/main" val="3445470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48951-8BEF-0305-C35A-2AFB12CB56DC}"/>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2678D32D-74B7-A08A-1C62-F2228DF924A9}"/>
              </a:ext>
            </a:extLst>
          </p:cNvPr>
          <p:cNvPicPr>
            <a:picLocks noChangeAspect="1"/>
          </p:cNvPicPr>
          <p:nvPr/>
        </p:nvPicPr>
        <p:blipFill>
          <a:blip r:embed="rId2"/>
          <a:stretch>
            <a:fillRect/>
          </a:stretch>
        </p:blipFill>
        <p:spPr>
          <a:xfrm>
            <a:off x="0" y="-6646"/>
            <a:ext cx="12190179" cy="6853629"/>
          </a:xfrm>
          <a:prstGeom prst="rect">
            <a:avLst/>
          </a:prstGeom>
        </p:spPr>
      </p:pic>
      <p:sp>
        <p:nvSpPr>
          <p:cNvPr id="12" name="Rectangle 11">
            <a:extLst>
              <a:ext uri="{FF2B5EF4-FFF2-40B4-BE49-F238E27FC236}">
                <a16:creationId xmlns:a16="http://schemas.microsoft.com/office/drawing/2014/main" id="{836B7178-92C6-8231-65B5-84EF12A256E5}"/>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2DCBD74C-EA55-D0CD-12EC-559F35C20998}"/>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C6D0439B-994C-5F89-7878-1853224D0F44}"/>
              </a:ext>
            </a:extLst>
          </p:cNvPr>
          <p:cNvSpPr txBox="1"/>
          <p:nvPr/>
        </p:nvSpPr>
        <p:spPr>
          <a:xfrm>
            <a:off x="714119" y="2827789"/>
            <a:ext cx="4346978" cy="2092881"/>
          </a:xfrm>
          <a:prstGeom prst="rect">
            <a:avLst/>
          </a:prstGeom>
          <a:noFill/>
        </p:spPr>
        <p:txBody>
          <a:bodyPr wrap="square">
            <a:spAutoFit/>
          </a:bodyPr>
          <a:lstStyle/>
          <a:p>
            <a:pPr algn="ctr"/>
            <a:r>
              <a:rPr lang="en-US" sz="2600" b="1" dirty="0">
                <a:latin typeface="Bierstadt" panose="020B0004020202020204" pitchFamily="34" charset="0"/>
              </a:rPr>
              <a:t>I have enough time to provide education about lifestyle interventions, medication, and proper BP measurement technique. </a:t>
            </a:r>
          </a:p>
        </p:txBody>
      </p:sp>
      <p:pic>
        <p:nvPicPr>
          <p:cNvPr id="4" name="Picture 3">
            <a:extLst>
              <a:ext uri="{FF2B5EF4-FFF2-40B4-BE49-F238E27FC236}">
                <a16:creationId xmlns:a16="http://schemas.microsoft.com/office/drawing/2014/main" id="{3DE6484E-3D8D-20E1-7E8C-2A0A30C7B8EE}"/>
              </a:ext>
            </a:extLst>
          </p:cNvPr>
          <p:cNvPicPr>
            <a:picLocks noChangeAspect="1"/>
          </p:cNvPicPr>
          <p:nvPr/>
        </p:nvPicPr>
        <p:blipFill>
          <a:blip r:embed="rId3"/>
          <a:stretch>
            <a:fillRect/>
          </a:stretch>
        </p:blipFill>
        <p:spPr>
          <a:xfrm>
            <a:off x="5450462" y="2306768"/>
            <a:ext cx="5658312" cy="3574746"/>
          </a:xfrm>
          <a:prstGeom prst="rect">
            <a:avLst/>
          </a:prstGeom>
        </p:spPr>
      </p:pic>
      <p:sp>
        <p:nvSpPr>
          <p:cNvPr id="5" name="TextBox 4">
            <a:extLst>
              <a:ext uri="{FF2B5EF4-FFF2-40B4-BE49-F238E27FC236}">
                <a16:creationId xmlns:a16="http://schemas.microsoft.com/office/drawing/2014/main" id="{8862D44C-ECE5-A5CE-0291-B240B2154E00}"/>
              </a:ext>
            </a:extLst>
          </p:cNvPr>
          <p:cNvSpPr txBox="1"/>
          <p:nvPr/>
        </p:nvSpPr>
        <p:spPr>
          <a:xfrm>
            <a:off x="549520" y="1080296"/>
            <a:ext cx="11295721" cy="523220"/>
          </a:xfrm>
          <a:prstGeom prst="rect">
            <a:avLst/>
          </a:prstGeom>
          <a:noFill/>
        </p:spPr>
        <p:txBody>
          <a:bodyPr wrap="none" rtlCol="0">
            <a:spAutoFit/>
          </a:bodyPr>
          <a:lstStyle/>
          <a:p>
            <a:r>
              <a:rPr lang="en-US" sz="2800" b="1" dirty="0">
                <a:latin typeface="Bierstadt" panose="020B0004020202020204" pitchFamily="34" charset="0"/>
              </a:rPr>
              <a:t>Results from: Medical Assistants, Nurses, Providers, &amp; Pharmacists</a:t>
            </a:r>
          </a:p>
        </p:txBody>
      </p:sp>
    </p:spTree>
    <p:extLst>
      <p:ext uri="{BB962C8B-B14F-4D97-AF65-F5344CB8AC3E}">
        <p14:creationId xmlns:p14="http://schemas.microsoft.com/office/powerpoint/2010/main" val="3165727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17F67-A351-B565-09FF-87BA1CB56C27}"/>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DB92FE22-2CDA-4921-AE4C-6BFF08FA6F14}"/>
              </a:ext>
            </a:extLst>
          </p:cNvPr>
          <p:cNvPicPr>
            <a:picLocks noChangeAspect="1"/>
          </p:cNvPicPr>
          <p:nvPr/>
        </p:nvPicPr>
        <p:blipFill>
          <a:blip r:embed="rId2"/>
          <a:stretch>
            <a:fillRect/>
          </a:stretch>
        </p:blipFill>
        <p:spPr>
          <a:xfrm>
            <a:off x="1821" y="-2"/>
            <a:ext cx="12190179" cy="6853629"/>
          </a:xfrm>
          <a:prstGeom prst="rect">
            <a:avLst/>
          </a:prstGeom>
        </p:spPr>
      </p:pic>
      <p:sp>
        <p:nvSpPr>
          <p:cNvPr id="12" name="Rectangle 11">
            <a:extLst>
              <a:ext uri="{FF2B5EF4-FFF2-40B4-BE49-F238E27FC236}">
                <a16:creationId xmlns:a16="http://schemas.microsoft.com/office/drawing/2014/main" id="{59001F9F-E4A0-27DE-C63E-81BAF27995C5}"/>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A3F7F7BE-4181-0F53-92E8-309934803FA0}"/>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pic>
        <p:nvPicPr>
          <p:cNvPr id="4" name="Picture 3">
            <a:extLst>
              <a:ext uri="{FF2B5EF4-FFF2-40B4-BE49-F238E27FC236}">
                <a16:creationId xmlns:a16="http://schemas.microsoft.com/office/drawing/2014/main" id="{C865E84A-4541-4804-9516-86518B8091BF}"/>
              </a:ext>
            </a:extLst>
          </p:cNvPr>
          <p:cNvPicPr>
            <a:picLocks noChangeAspect="1"/>
          </p:cNvPicPr>
          <p:nvPr/>
        </p:nvPicPr>
        <p:blipFill>
          <a:blip r:embed="rId3"/>
          <a:stretch>
            <a:fillRect/>
          </a:stretch>
        </p:blipFill>
        <p:spPr>
          <a:xfrm>
            <a:off x="6379350" y="1718841"/>
            <a:ext cx="5041221" cy="3267827"/>
          </a:xfrm>
          <a:prstGeom prst="rect">
            <a:avLst/>
          </a:prstGeom>
        </p:spPr>
      </p:pic>
      <p:pic>
        <p:nvPicPr>
          <p:cNvPr id="6" name="Picture 5">
            <a:extLst>
              <a:ext uri="{FF2B5EF4-FFF2-40B4-BE49-F238E27FC236}">
                <a16:creationId xmlns:a16="http://schemas.microsoft.com/office/drawing/2014/main" id="{B91E5DA7-AE38-1CAB-E73E-FA35934E4B2B}"/>
              </a:ext>
            </a:extLst>
          </p:cNvPr>
          <p:cNvPicPr>
            <a:picLocks noChangeAspect="1"/>
          </p:cNvPicPr>
          <p:nvPr/>
        </p:nvPicPr>
        <p:blipFill>
          <a:blip r:embed="rId4"/>
          <a:stretch>
            <a:fillRect/>
          </a:stretch>
        </p:blipFill>
        <p:spPr>
          <a:xfrm>
            <a:off x="550455" y="1718842"/>
            <a:ext cx="5350615" cy="3267827"/>
          </a:xfrm>
          <a:prstGeom prst="rect">
            <a:avLst/>
          </a:prstGeom>
        </p:spPr>
      </p:pic>
      <p:sp>
        <p:nvSpPr>
          <p:cNvPr id="7" name="TextBox 6">
            <a:extLst>
              <a:ext uri="{FF2B5EF4-FFF2-40B4-BE49-F238E27FC236}">
                <a16:creationId xmlns:a16="http://schemas.microsoft.com/office/drawing/2014/main" id="{76137D03-EA6F-93AA-F276-80C0A2DFA1E7}"/>
              </a:ext>
            </a:extLst>
          </p:cNvPr>
          <p:cNvSpPr txBox="1"/>
          <p:nvPr/>
        </p:nvSpPr>
        <p:spPr>
          <a:xfrm>
            <a:off x="515679" y="5195895"/>
            <a:ext cx="10770781" cy="1015663"/>
          </a:xfrm>
          <a:prstGeom prst="rect">
            <a:avLst/>
          </a:prstGeom>
          <a:noFill/>
        </p:spPr>
        <p:txBody>
          <a:bodyPr wrap="square" rtlCol="0">
            <a:spAutoFit/>
          </a:bodyPr>
          <a:lstStyle/>
          <a:p>
            <a:pPr marL="285750" indent="-285750">
              <a:buFont typeface="Arial"/>
              <a:buChar char="•"/>
            </a:pPr>
            <a:r>
              <a:rPr lang="en-US" sz="2000" dirty="0">
                <a:latin typeface="Bierstadt" panose="020B0004020202020204" pitchFamily="34" charset="0"/>
                <a:cs typeface="Times New Roman" panose="02020603050405020304" pitchFamily="18" charset="0"/>
              </a:rPr>
              <a:t>Both providers and pharmacists utilize the PREVENT tool. </a:t>
            </a:r>
          </a:p>
          <a:p>
            <a:pPr marL="285750" indent="-285750">
              <a:buFont typeface="Arial"/>
              <a:buChar char="•"/>
            </a:pPr>
            <a:endParaRPr lang="en-US" sz="2000" dirty="0">
              <a:latin typeface="Bierstadt" panose="020B0004020202020204" pitchFamily="34" charset="0"/>
              <a:cs typeface="Times New Roman" panose="02020603050405020304" pitchFamily="18" charset="0"/>
            </a:endParaRPr>
          </a:p>
          <a:p>
            <a:pPr marL="285750" indent="-285750">
              <a:buFont typeface="Arial"/>
              <a:buChar char="•"/>
            </a:pPr>
            <a:r>
              <a:rPr lang="en-US" sz="2000" dirty="0">
                <a:latin typeface="Bierstadt" panose="020B0004020202020204" pitchFamily="34" charset="0"/>
                <a:cs typeface="Times New Roman" panose="02020603050405020304" pitchFamily="18" charset="0"/>
              </a:rPr>
              <a:t>Both providers and pharmacists utilize combination antihypertensive medications. </a:t>
            </a:r>
          </a:p>
        </p:txBody>
      </p:sp>
      <p:sp>
        <p:nvSpPr>
          <p:cNvPr id="8" name="TextBox 7">
            <a:extLst>
              <a:ext uri="{FF2B5EF4-FFF2-40B4-BE49-F238E27FC236}">
                <a16:creationId xmlns:a16="http://schemas.microsoft.com/office/drawing/2014/main" id="{2CE0E23C-626F-E290-1FEE-AA9BA125169E}"/>
              </a:ext>
            </a:extLst>
          </p:cNvPr>
          <p:cNvSpPr txBox="1"/>
          <p:nvPr/>
        </p:nvSpPr>
        <p:spPr>
          <a:xfrm>
            <a:off x="545589" y="1077985"/>
            <a:ext cx="6628738" cy="954107"/>
          </a:xfrm>
          <a:prstGeom prst="rect">
            <a:avLst/>
          </a:prstGeom>
          <a:noFill/>
        </p:spPr>
        <p:txBody>
          <a:bodyPr wrap="none" rtlCol="0">
            <a:spAutoFit/>
          </a:bodyPr>
          <a:lstStyle/>
          <a:p>
            <a:r>
              <a:rPr lang="en-US" sz="2800" b="1" dirty="0">
                <a:latin typeface="Bierstadt" panose="020B0004020202020204" pitchFamily="34" charset="0"/>
              </a:rPr>
              <a:t>Results from: Providers, &amp; Pharmacists</a:t>
            </a:r>
          </a:p>
          <a:p>
            <a:endParaRPr lang="en-US" sz="2800" dirty="0"/>
          </a:p>
        </p:txBody>
      </p:sp>
    </p:spTree>
    <p:extLst>
      <p:ext uri="{BB962C8B-B14F-4D97-AF65-F5344CB8AC3E}">
        <p14:creationId xmlns:p14="http://schemas.microsoft.com/office/powerpoint/2010/main" val="1717988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1A05F-2444-FEAA-2019-0A70D6ACB4BF}"/>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C8C247FE-B068-5FCC-5953-2929C948A852}"/>
              </a:ext>
            </a:extLst>
          </p:cNvPr>
          <p:cNvPicPr>
            <a:picLocks noChangeAspect="1"/>
          </p:cNvPicPr>
          <p:nvPr/>
        </p:nvPicPr>
        <p:blipFill>
          <a:blip r:embed="rId2"/>
          <a:stretch>
            <a:fillRect/>
          </a:stretch>
        </p:blipFill>
        <p:spPr>
          <a:xfrm>
            <a:off x="1821" y="-2"/>
            <a:ext cx="12190179" cy="6853629"/>
          </a:xfrm>
          <a:prstGeom prst="rect">
            <a:avLst/>
          </a:prstGeom>
        </p:spPr>
      </p:pic>
      <p:sp>
        <p:nvSpPr>
          <p:cNvPr id="12" name="Rectangle 11">
            <a:extLst>
              <a:ext uri="{FF2B5EF4-FFF2-40B4-BE49-F238E27FC236}">
                <a16:creationId xmlns:a16="http://schemas.microsoft.com/office/drawing/2014/main" id="{C7E9BCA2-B78C-0641-5EF3-1D650325E414}"/>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9F7EAC7C-5AD6-AFDC-80E1-ECC04377268C}"/>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pic>
        <p:nvPicPr>
          <p:cNvPr id="5" name="Picture 4">
            <a:extLst>
              <a:ext uri="{FF2B5EF4-FFF2-40B4-BE49-F238E27FC236}">
                <a16:creationId xmlns:a16="http://schemas.microsoft.com/office/drawing/2014/main" id="{E6E33001-0CC6-FE23-C1CE-A451B930A49F}"/>
              </a:ext>
            </a:extLst>
          </p:cNvPr>
          <p:cNvPicPr>
            <a:picLocks noChangeAspect="1"/>
          </p:cNvPicPr>
          <p:nvPr/>
        </p:nvPicPr>
        <p:blipFill>
          <a:blip r:embed="rId3"/>
          <a:stretch>
            <a:fillRect/>
          </a:stretch>
        </p:blipFill>
        <p:spPr>
          <a:xfrm>
            <a:off x="3274977" y="1954855"/>
            <a:ext cx="5029052" cy="3627022"/>
          </a:xfrm>
          <a:prstGeom prst="rect">
            <a:avLst/>
          </a:prstGeom>
        </p:spPr>
      </p:pic>
      <p:sp>
        <p:nvSpPr>
          <p:cNvPr id="8" name="TextBox 7">
            <a:extLst>
              <a:ext uri="{FF2B5EF4-FFF2-40B4-BE49-F238E27FC236}">
                <a16:creationId xmlns:a16="http://schemas.microsoft.com/office/drawing/2014/main" id="{544CF3C9-3332-CA46-77E2-FCA0024E08E2}"/>
              </a:ext>
            </a:extLst>
          </p:cNvPr>
          <p:cNvSpPr txBox="1"/>
          <p:nvPr/>
        </p:nvSpPr>
        <p:spPr>
          <a:xfrm>
            <a:off x="921849" y="5728501"/>
            <a:ext cx="10540834" cy="400110"/>
          </a:xfrm>
          <a:prstGeom prst="rect">
            <a:avLst/>
          </a:prstGeom>
          <a:noFill/>
        </p:spPr>
        <p:txBody>
          <a:bodyPr wrap="none" rtlCol="0">
            <a:spAutoFit/>
          </a:bodyPr>
          <a:lstStyle/>
          <a:p>
            <a:pPr marL="342900" indent="-342900">
              <a:buFont typeface="Arial" panose="020B0604020202020204" pitchFamily="34" charset="0"/>
              <a:buChar char="•"/>
            </a:pPr>
            <a:r>
              <a:rPr lang="en-US" sz="2000" dirty="0">
                <a:latin typeface="Bierstadt" panose="020B0004020202020204" pitchFamily="34" charset="0"/>
              </a:rPr>
              <a:t>Most providers report a lack of standardized patient education materials for hypertension.  </a:t>
            </a:r>
          </a:p>
        </p:txBody>
      </p:sp>
      <p:sp>
        <p:nvSpPr>
          <p:cNvPr id="3" name="TextBox 2">
            <a:extLst>
              <a:ext uri="{FF2B5EF4-FFF2-40B4-BE49-F238E27FC236}">
                <a16:creationId xmlns:a16="http://schemas.microsoft.com/office/drawing/2014/main" id="{2C035FE6-1234-074A-C69A-F6073ABA05C1}"/>
              </a:ext>
            </a:extLst>
          </p:cNvPr>
          <p:cNvSpPr txBox="1"/>
          <p:nvPr/>
        </p:nvSpPr>
        <p:spPr>
          <a:xfrm>
            <a:off x="545589" y="1077985"/>
            <a:ext cx="6628738" cy="954107"/>
          </a:xfrm>
          <a:prstGeom prst="rect">
            <a:avLst/>
          </a:prstGeom>
          <a:noFill/>
        </p:spPr>
        <p:txBody>
          <a:bodyPr wrap="none" rtlCol="0">
            <a:spAutoFit/>
          </a:bodyPr>
          <a:lstStyle/>
          <a:p>
            <a:r>
              <a:rPr lang="en-US" sz="2800" b="1" dirty="0">
                <a:latin typeface="Bierstadt" panose="020B0004020202020204" pitchFamily="34" charset="0"/>
              </a:rPr>
              <a:t>Results from: Providers, &amp; Pharmacists</a:t>
            </a:r>
          </a:p>
          <a:p>
            <a:endParaRPr lang="en-US" sz="2800" dirty="0"/>
          </a:p>
        </p:txBody>
      </p:sp>
    </p:spTree>
    <p:extLst>
      <p:ext uri="{BB962C8B-B14F-4D97-AF65-F5344CB8AC3E}">
        <p14:creationId xmlns:p14="http://schemas.microsoft.com/office/powerpoint/2010/main" val="4183522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5EFB-B320-48AC-D61A-39C2A52723DF}"/>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7647CE68-DD9D-7839-96ED-9BEC001247DE}"/>
              </a:ext>
            </a:extLst>
          </p:cNvPr>
          <p:cNvPicPr>
            <a:picLocks noChangeAspect="1"/>
          </p:cNvPicPr>
          <p:nvPr/>
        </p:nvPicPr>
        <p:blipFill>
          <a:blip r:embed="rId2"/>
          <a:stretch>
            <a:fillRect/>
          </a:stretch>
        </p:blipFill>
        <p:spPr>
          <a:xfrm>
            <a:off x="0" y="-3109"/>
            <a:ext cx="12190179" cy="6853629"/>
          </a:xfrm>
          <a:prstGeom prst="rect">
            <a:avLst/>
          </a:prstGeom>
        </p:spPr>
      </p:pic>
      <p:sp>
        <p:nvSpPr>
          <p:cNvPr id="12" name="Rectangle 11">
            <a:extLst>
              <a:ext uri="{FF2B5EF4-FFF2-40B4-BE49-F238E27FC236}">
                <a16:creationId xmlns:a16="http://schemas.microsoft.com/office/drawing/2014/main" id="{EE3DF7BA-C646-DFFA-C208-C4B2490114DD}"/>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49CE58AB-ED86-6586-DDF4-91B9A82010A2}"/>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3" name="TextBox 2">
            <a:extLst>
              <a:ext uri="{FF2B5EF4-FFF2-40B4-BE49-F238E27FC236}">
                <a16:creationId xmlns:a16="http://schemas.microsoft.com/office/drawing/2014/main" id="{06A71357-AF7E-F31E-BB19-613C578F6ABD}"/>
              </a:ext>
            </a:extLst>
          </p:cNvPr>
          <p:cNvSpPr txBox="1"/>
          <p:nvPr/>
        </p:nvSpPr>
        <p:spPr>
          <a:xfrm>
            <a:off x="554631" y="1081470"/>
            <a:ext cx="7343556" cy="523220"/>
          </a:xfrm>
          <a:prstGeom prst="rect">
            <a:avLst/>
          </a:prstGeom>
          <a:noFill/>
        </p:spPr>
        <p:txBody>
          <a:bodyPr wrap="square" rtlCol="0">
            <a:spAutoFit/>
          </a:bodyPr>
          <a:lstStyle/>
          <a:p>
            <a:r>
              <a:rPr lang="en-US" sz="2800" b="1" dirty="0">
                <a:latin typeface="Bierstadt" panose="020B0004020202020204" pitchFamily="34" charset="0"/>
              </a:rPr>
              <a:t>Results from: Nurses &amp; Medical Assistants</a:t>
            </a:r>
          </a:p>
        </p:txBody>
      </p:sp>
      <p:graphicFrame>
        <p:nvGraphicFramePr>
          <p:cNvPr id="4" name="Chart 3">
            <a:extLst>
              <a:ext uri="{FF2B5EF4-FFF2-40B4-BE49-F238E27FC236}">
                <a16:creationId xmlns:a16="http://schemas.microsoft.com/office/drawing/2014/main" id="{9A84B130-7B09-1855-D93E-33A02433EF2F}"/>
              </a:ext>
            </a:extLst>
          </p:cNvPr>
          <p:cNvGraphicFramePr>
            <a:graphicFrameLocks/>
          </p:cNvGraphicFramePr>
          <p:nvPr/>
        </p:nvGraphicFramePr>
        <p:xfrm>
          <a:off x="2922621" y="1718844"/>
          <a:ext cx="5525633" cy="39802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5F2B4999-2980-004C-F622-A77B5B3126B4}"/>
              </a:ext>
            </a:extLst>
          </p:cNvPr>
          <p:cNvSpPr txBox="1"/>
          <p:nvPr/>
        </p:nvSpPr>
        <p:spPr>
          <a:xfrm>
            <a:off x="967563" y="5773472"/>
            <a:ext cx="10328084" cy="369332"/>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Bierstadt" panose="020B0004020202020204" pitchFamily="34" charset="0"/>
              </a:rPr>
              <a:t>Medical assistants and nurses are comfortable and confident performing medication reconciliation.</a:t>
            </a:r>
            <a:endParaRPr lang="en-US" dirty="0"/>
          </a:p>
        </p:txBody>
      </p:sp>
    </p:spTree>
    <p:extLst>
      <p:ext uri="{BB962C8B-B14F-4D97-AF65-F5344CB8AC3E}">
        <p14:creationId xmlns:p14="http://schemas.microsoft.com/office/powerpoint/2010/main" val="3257081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F20BB-4BB3-348E-CF83-12F5777E4036}"/>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372AE897-8EEF-574C-89DB-297D317BD995}"/>
              </a:ext>
            </a:extLst>
          </p:cNvPr>
          <p:cNvPicPr>
            <a:picLocks noChangeAspect="1"/>
          </p:cNvPicPr>
          <p:nvPr/>
        </p:nvPicPr>
        <p:blipFill>
          <a:blip r:embed="rId2"/>
          <a:stretch>
            <a:fillRect/>
          </a:stretch>
        </p:blipFill>
        <p:spPr>
          <a:xfrm>
            <a:off x="0" y="4371"/>
            <a:ext cx="12190179" cy="6853629"/>
          </a:xfrm>
          <a:prstGeom prst="rect">
            <a:avLst/>
          </a:prstGeom>
        </p:spPr>
      </p:pic>
      <p:sp>
        <p:nvSpPr>
          <p:cNvPr id="12" name="Rectangle 11">
            <a:extLst>
              <a:ext uri="{FF2B5EF4-FFF2-40B4-BE49-F238E27FC236}">
                <a16:creationId xmlns:a16="http://schemas.microsoft.com/office/drawing/2014/main" id="{CFF05E7F-1228-6331-E7AB-DF533AEAB53A}"/>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980F7A9A-38E2-EE13-2665-274B1F0A23E2}"/>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3" name="TextBox 2">
            <a:extLst>
              <a:ext uri="{FF2B5EF4-FFF2-40B4-BE49-F238E27FC236}">
                <a16:creationId xmlns:a16="http://schemas.microsoft.com/office/drawing/2014/main" id="{F2D3295E-28DC-61B7-DED5-D60B03C3AF5A}"/>
              </a:ext>
            </a:extLst>
          </p:cNvPr>
          <p:cNvSpPr txBox="1"/>
          <p:nvPr/>
        </p:nvSpPr>
        <p:spPr>
          <a:xfrm>
            <a:off x="543614" y="1077817"/>
            <a:ext cx="3657989" cy="523220"/>
          </a:xfrm>
          <a:prstGeom prst="rect">
            <a:avLst/>
          </a:prstGeom>
          <a:noFill/>
        </p:spPr>
        <p:txBody>
          <a:bodyPr wrap="none" rtlCol="0">
            <a:spAutoFit/>
          </a:bodyPr>
          <a:lstStyle/>
          <a:p>
            <a:r>
              <a:rPr lang="en-US" sz="2800" b="1" dirty="0">
                <a:latin typeface="Bierstadt" panose="020B0004020202020204" pitchFamily="34" charset="0"/>
              </a:rPr>
              <a:t>Results from: Nurses</a:t>
            </a:r>
          </a:p>
        </p:txBody>
      </p:sp>
      <p:graphicFrame>
        <p:nvGraphicFramePr>
          <p:cNvPr id="4" name="Chart 3">
            <a:extLst>
              <a:ext uri="{FF2B5EF4-FFF2-40B4-BE49-F238E27FC236}">
                <a16:creationId xmlns:a16="http://schemas.microsoft.com/office/drawing/2014/main" id="{27965E1D-EA7A-B583-8D88-C1C44D8B7766}"/>
              </a:ext>
            </a:extLst>
          </p:cNvPr>
          <p:cNvGraphicFramePr>
            <a:graphicFrameLocks/>
          </p:cNvGraphicFramePr>
          <p:nvPr/>
        </p:nvGraphicFramePr>
        <p:xfrm>
          <a:off x="3476847" y="1656065"/>
          <a:ext cx="5365109" cy="423643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26793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253E-1F1F-DF03-3651-65779C60657B}"/>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97F0E0BD-0A48-E2CD-B14C-890DB14C0267}"/>
              </a:ext>
            </a:extLst>
          </p:cNvPr>
          <p:cNvPicPr>
            <a:picLocks noChangeAspect="1"/>
          </p:cNvPicPr>
          <p:nvPr/>
        </p:nvPicPr>
        <p:blipFill>
          <a:blip r:embed="rId2"/>
          <a:stretch>
            <a:fillRect/>
          </a:stretch>
        </p:blipFill>
        <p:spPr>
          <a:xfrm>
            <a:off x="0" y="18855"/>
            <a:ext cx="12190179" cy="6853629"/>
          </a:xfrm>
          <a:prstGeom prst="rect">
            <a:avLst/>
          </a:prstGeom>
        </p:spPr>
      </p:pic>
      <p:sp>
        <p:nvSpPr>
          <p:cNvPr id="12" name="Rectangle 11">
            <a:extLst>
              <a:ext uri="{FF2B5EF4-FFF2-40B4-BE49-F238E27FC236}">
                <a16:creationId xmlns:a16="http://schemas.microsoft.com/office/drawing/2014/main" id="{81F56CB0-FFDA-CA5A-3AA2-57A6875C1E85}"/>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736DFC35-E9C4-279A-7150-7C70BA49B21A}"/>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pic>
        <p:nvPicPr>
          <p:cNvPr id="6" name="Picture 5">
            <a:extLst>
              <a:ext uri="{FF2B5EF4-FFF2-40B4-BE49-F238E27FC236}">
                <a16:creationId xmlns:a16="http://schemas.microsoft.com/office/drawing/2014/main" id="{2DA4D8AC-C42B-4395-8710-583C4143C574}"/>
              </a:ext>
            </a:extLst>
          </p:cNvPr>
          <p:cNvPicPr>
            <a:picLocks noChangeAspect="1"/>
          </p:cNvPicPr>
          <p:nvPr/>
        </p:nvPicPr>
        <p:blipFill>
          <a:blip r:embed="rId3"/>
          <a:stretch>
            <a:fillRect/>
          </a:stretch>
        </p:blipFill>
        <p:spPr>
          <a:xfrm>
            <a:off x="6118747" y="2348429"/>
            <a:ext cx="5432056" cy="3342804"/>
          </a:xfrm>
          <a:prstGeom prst="rect">
            <a:avLst/>
          </a:prstGeom>
        </p:spPr>
      </p:pic>
      <p:pic>
        <p:nvPicPr>
          <p:cNvPr id="8" name="Picture 7">
            <a:extLst>
              <a:ext uri="{FF2B5EF4-FFF2-40B4-BE49-F238E27FC236}">
                <a16:creationId xmlns:a16="http://schemas.microsoft.com/office/drawing/2014/main" id="{314D33C2-35F5-FC02-5D2F-0FA9E72A2885}"/>
              </a:ext>
            </a:extLst>
          </p:cNvPr>
          <p:cNvPicPr>
            <a:picLocks noChangeAspect="1"/>
          </p:cNvPicPr>
          <p:nvPr/>
        </p:nvPicPr>
        <p:blipFill>
          <a:blip r:embed="rId4"/>
          <a:stretch>
            <a:fillRect/>
          </a:stretch>
        </p:blipFill>
        <p:spPr>
          <a:xfrm>
            <a:off x="664801" y="2348433"/>
            <a:ext cx="5280871" cy="3342804"/>
          </a:xfrm>
          <a:prstGeom prst="rect">
            <a:avLst/>
          </a:prstGeom>
        </p:spPr>
      </p:pic>
      <p:sp>
        <p:nvSpPr>
          <p:cNvPr id="3" name="TextBox 2">
            <a:extLst>
              <a:ext uri="{FF2B5EF4-FFF2-40B4-BE49-F238E27FC236}">
                <a16:creationId xmlns:a16="http://schemas.microsoft.com/office/drawing/2014/main" id="{C65D228A-FE43-0DDF-BFF6-BF06D3591C02}"/>
              </a:ext>
            </a:extLst>
          </p:cNvPr>
          <p:cNvSpPr txBox="1"/>
          <p:nvPr/>
        </p:nvSpPr>
        <p:spPr>
          <a:xfrm>
            <a:off x="543614" y="1075513"/>
            <a:ext cx="11295721" cy="523220"/>
          </a:xfrm>
          <a:prstGeom prst="rect">
            <a:avLst/>
          </a:prstGeom>
          <a:noFill/>
        </p:spPr>
        <p:txBody>
          <a:bodyPr wrap="none" rtlCol="0">
            <a:spAutoFit/>
          </a:bodyPr>
          <a:lstStyle/>
          <a:p>
            <a:r>
              <a:rPr lang="en-US" sz="2800" b="1" dirty="0">
                <a:latin typeface="Bierstadt" panose="020B0004020202020204" pitchFamily="34" charset="0"/>
              </a:rPr>
              <a:t>Results from: Medical Assistants, Nurses, Providers, &amp; Pharmacists</a:t>
            </a:r>
          </a:p>
        </p:txBody>
      </p:sp>
    </p:spTree>
    <p:extLst>
      <p:ext uri="{BB962C8B-B14F-4D97-AF65-F5344CB8AC3E}">
        <p14:creationId xmlns:p14="http://schemas.microsoft.com/office/powerpoint/2010/main" val="18102721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37CAA-059E-A479-5829-E59E55E93997}"/>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53029E06-36F3-2866-5D3C-F4A5FD67E71B}"/>
              </a:ext>
            </a:extLst>
          </p:cNvPr>
          <p:cNvPicPr>
            <a:picLocks noChangeAspect="1"/>
          </p:cNvPicPr>
          <p:nvPr/>
        </p:nvPicPr>
        <p:blipFill>
          <a:blip r:embed="rId3"/>
          <a:stretch>
            <a:fillRect/>
          </a:stretch>
        </p:blipFill>
        <p:spPr>
          <a:xfrm>
            <a:off x="0" y="4371"/>
            <a:ext cx="12190179" cy="6853629"/>
          </a:xfrm>
          <a:prstGeom prst="rect">
            <a:avLst/>
          </a:prstGeom>
        </p:spPr>
      </p:pic>
      <p:sp>
        <p:nvSpPr>
          <p:cNvPr id="12" name="Rectangle 11">
            <a:extLst>
              <a:ext uri="{FF2B5EF4-FFF2-40B4-BE49-F238E27FC236}">
                <a16:creationId xmlns:a16="http://schemas.microsoft.com/office/drawing/2014/main" id="{6D0D3CCE-BDDA-8793-5A33-7AA3E185A50F}"/>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DA3813D7-F530-CE83-231F-7B9B12A2833E}"/>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pic>
        <p:nvPicPr>
          <p:cNvPr id="3" name="Picture 2" descr="A pie chart with different colored circles with Crust in the background  AI-generated content may be incorrect.">
            <a:extLst>
              <a:ext uri="{FF2B5EF4-FFF2-40B4-BE49-F238E27FC236}">
                <a16:creationId xmlns:a16="http://schemas.microsoft.com/office/drawing/2014/main" id="{F328022D-4C0F-E620-E00A-A17B871B8322}"/>
              </a:ext>
            </a:extLst>
          </p:cNvPr>
          <p:cNvPicPr>
            <a:picLocks noChangeAspect="1"/>
          </p:cNvPicPr>
          <p:nvPr/>
        </p:nvPicPr>
        <p:blipFill>
          <a:blip r:embed="rId4"/>
          <a:stretch>
            <a:fillRect/>
          </a:stretch>
        </p:blipFill>
        <p:spPr>
          <a:xfrm>
            <a:off x="4954442" y="1659443"/>
            <a:ext cx="6327744" cy="4811897"/>
          </a:xfrm>
          <a:prstGeom prst="rect">
            <a:avLst/>
          </a:prstGeom>
        </p:spPr>
      </p:pic>
      <p:sp>
        <p:nvSpPr>
          <p:cNvPr id="5" name="TextBox 4">
            <a:extLst>
              <a:ext uri="{FF2B5EF4-FFF2-40B4-BE49-F238E27FC236}">
                <a16:creationId xmlns:a16="http://schemas.microsoft.com/office/drawing/2014/main" id="{51AA340C-A028-955A-88B0-A164BEF65291}"/>
              </a:ext>
            </a:extLst>
          </p:cNvPr>
          <p:cNvSpPr txBox="1"/>
          <p:nvPr/>
        </p:nvSpPr>
        <p:spPr>
          <a:xfrm>
            <a:off x="554631" y="2503922"/>
            <a:ext cx="3845180" cy="2816156"/>
          </a:xfrm>
          <a:prstGeom prst="rect">
            <a:avLst/>
          </a:prstGeom>
          <a:noFill/>
        </p:spPr>
        <p:txBody>
          <a:bodyPr wrap="square">
            <a:spAutoFit/>
          </a:bodyPr>
          <a:lstStyle/>
          <a:p>
            <a:pPr algn="ctr">
              <a:lnSpc>
                <a:spcPct val="150000"/>
              </a:lnSpc>
            </a:pPr>
            <a:r>
              <a:rPr lang="en-US" sz="2400" b="1" dirty="0">
                <a:latin typeface="Bierstadt" panose="020B0004020202020204" pitchFamily="34" charset="0"/>
                <a:cs typeface="Times New Roman" panose="02020603050405020304" pitchFamily="18" charset="0"/>
              </a:rPr>
              <a:t>What is the biggest barrier you face when managing patients with uncontrolled blood pressure?</a:t>
            </a:r>
          </a:p>
        </p:txBody>
      </p:sp>
      <p:sp>
        <p:nvSpPr>
          <p:cNvPr id="6" name="TextBox 5">
            <a:extLst>
              <a:ext uri="{FF2B5EF4-FFF2-40B4-BE49-F238E27FC236}">
                <a16:creationId xmlns:a16="http://schemas.microsoft.com/office/drawing/2014/main" id="{4874B939-AF80-82EB-F122-BED9D9F92ED0}"/>
              </a:ext>
            </a:extLst>
          </p:cNvPr>
          <p:cNvSpPr txBox="1"/>
          <p:nvPr/>
        </p:nvSpPr>
        <p:spPr>
          <a:xfrm>
            <a:off x="543614" y="1075513"/>
            <a:ext cx="11295721" cy="523220"/>
          </a:xfrm>
          <a:prstGeom prst="rect">
            <a:avLst/>
          </a:prstGeom>
          <a:noFill/>
        </p:spPr>
        <p:txBody>
          <a:bodyPr wrap="none" rtlCol="0">
            <a:spAutoFit/>
          </a:bodyPr>
          <a:lstStyle/>
          <a:p>
            <a:r>
              <a:rPr lang="en-US" sz="2800" b="1" dirty="0">
                <a:latin typeface="Bierstadt" panose="020B0004020202020204" pitchFamily="34" charset="0"/>
              </a:rPr>
              <a:t>Results from: Medical Assistants, Nurses, Providers, &amp; Pharmacists</a:t>
            </a:r>
          </a:p>
        </p:txBody>
      </p:sp>
    </p:spTree>
    <p:extLst>
      <p:ext uri="{BB962C8B-B14F-4D97-AF65-F5344CB8AC3E}">
        <p14:creationId xmlns:p14="http://schemas.microsoft.com/office/powerpoint/2010/main" val="3198483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1B96A-CA8F-2128-B397-14F535E50B95}"/>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4102EF68-9AD2-AA66-365A-A5455078D48A}"/>
              </a:ext>
            </a:extLst>
          </p:cNvPr>
          <p:cNvPicPr>
            <a:picLocks noChangeAspect="1"/>
          </p:cNvPicPr>
          <p:nvPr/>
        </p:nvPicPr>
        <p:blipFill>
          <a:blip r:embed="rId2"/>
          <a:stretch>
            <a:fillRect/>
          </a:stretch>
        </p:blipFill>
        <p:spPr>
          <a:xfrm>
            <a:off x="15487" y="4371"/>
            <a:ext cx="12190179" cy="6853629"/>
          </a:xfrm>
          <a:prstGeom prst="rect">
            <a:avLst/>
          </a:prstGeom>
        </p:spPr>
      </p:pic>
      <p:sp>
        <p:nvSpPr>
          <p:cNvPr id="12" name="Rectangle 11">
            <a:extLst>
              <a:ext uri="{FF2B5EF4-FFF2-40B4-BE49-F238E27FC236}">
                <a16:creationId xmlns:a16="http://schemas.microsoft.com/office/drawing/2014/main" id="{E44D0D71-3E79-874B-552D-68A0C216946A}"/>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39C49731-6782-2B27-B0EC-5059793AF3C6}"/>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4" name="TextBox 3">
            <a:extLst>
              <a:ext uri="{FF2B5EF4-FFF2-40B4-BE49-F238E27FC236}">
                <a16:creationId xmlns:a16="http://schemas.microsoft.com/office/drawing/2014/main" id="{81BC15A5-B183-FB29-0697-319402B4D997}"/>
              </a:ext>
            </a:extLst>
          </p:cNvPr>
          <p:cNvSpPr txBox="1"/>
          <p:nvPr/>
        </p:nvSpPr>
        <p:spPr>
          <a:xfrm>
            <a:off x="867096" y="2377090"/>
            <a:ext cx="3896290" cy="1708160"/>
          </a:xfrm>
          <a:prstGeom prst="rect">
            <a:avLst/>
          </a:prstGeom>
          <a:noFill/>
        </p:spPr>
        <p:txBody>
          <a:bodyPr wrap="square">
            <a:spAutoFit/>
          </a:bodyPr>
          <a:lstStyle/>
          <a:p>
            <a:pPr algn="ctr">
              <a:lnSpc>
                <a:spcPct val="150000"/>
              </a:lnSpc>
            </a:pPr>
            <a:r>
              <a:rPr lang="en-US" sz="2400" b="1" dirty="0">
                <a:latin typeface="Bierstadt" panose="020B0004020202020204" pitchFamily="34" charset="0"/>
                <a:cs typeface="Times New Roman" panose="02020603050405020304" pitchFamily="18" charset="0"/>
              </a:rPr>
              <a:t>What part of the hypertension workflow works well in the clinic?</a:t>
            </a:r>
          </a:p>
        </p:txBody>
      </p:sp>
      <p:pic>
        <p:nvPicPr>
          <p:cNvPr id="5" name="Picture 4" descr="A pie chart with text on it  AI-generated content may be incorrect.">
            <a:extLst>
              <a:ext uri="{FF2B5EF4-FFF2-40B4-BE49-F238E27FC236}">
                <a16:creationId xmlns:a16="http://schemas.microsoft.com/office/drawing/2014/main" id="{EBBF8E71-92B0-A06F-8709-C1AB6AE380EA}"/>
              </a:ext>
            </a:extLst>
          </p:cNvPr>
          <p:cNvPicPr>
            <a:picLocks noChangeAspect="1"/>
          </p:cNvPicPr>
          <p:nvPr/>
        </p:nvPicPr>
        <p:blipFill>
          <a:blip r:embed="rId3"/>
          <a:stretch>
            <a:fillRect/>
          </a:stretch>
        </p:blipFill>
        <p:spPr>
          <a:xfrm>
            <a:off x="5475767" y="1753877"/>
            <a:ext cx="5508894" cy="4564370"/>
          </a:xfrm>
          <a:prstGeom prst="rect">
            <a:avLst/>
          </a:prstGeom>
        </p:spPr>
      </p:pic>
      <p:sp>
        <p:nvSpPr>
          <p:cNvPr id="6" name="TextBox 5">
            <a:extLst>
              <a:ext uri="{FF2B5EF4-FFF2-40B4-BE49-F238E27FC236}">
                <a16:creationId xmlns:a16="http://schemas.microsoft.com/office/drawing/2014/main" id="{FF6D5F9C-D9A9-61B5-EEF8-683FD8D7C913}"/>
              </a:ext>
            </a:extLst>
          </p:cNvPr>
          <p:cNvSpPr txBox="1"/>
          <p:nvPr/>
        </p:nvSpPr>
        <p:spPr>
          <a:xfrm>
            <a:off x="543614" y="1075513"/>
            <a:ext cx="11295721" cy="523220"/>
          </a:xfrm>
          <a:prstGeom prst="rect">
            <a:avLst/>
          </a:prstGeom>
          <a:noFill/>
        </p:spPr>
        <p:txBody>
          <a:bodyPr wrap="none" rtlCol="0">
            <a:spAutoFit/>
          </a:bodyPr>
          <a:lstStyle/>
          <a:p>
            <a:r>
              <a:rPr lang="en-US" sz="2800" b="1" dirty="0">
                <a:latin typeface="Bierstadt" panose="020B0004020202020204" pitchFamily="34" charset="0"/>
              </a:rPr>
              <a:t>Results from: Medical Assistants, Nurses, Providers, &amp; Pharmacists</a:t>
            </a:r>
          </a:p>
        </p:txBody>
      </p:sp>
    </p:spTree>
    <p:extLst>
      <p:ext uri="{BB962C8B-B14F-4D97-AF65-F5344CB8AC3E}">
        <p14:creationId xmlns:p14="http://schemas.microsoft.com/office/powerpoint/2010/main" val="2093730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3807A-8676-EC2D-78C4-5AD83D168EAF}"/>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FD19902B-6491-EFE8-DA42-939E2B10A6FD}"/>
              </a:ext>
            </a:extLst>
          </p:cNvPr>
          <p:cNvPicPr>
            <a:picLocks noChangeAspect="1"/>
          </p:cNvPicPr>
          <p:nvPr/>
        </p:nvPicPr>
        <p:blipFill>
          <a:blip r:embed="rId2"/>
          <a:stretch>
            <a:fillRect/>
          </a:stretch>
        </p:blipFill>
        <p:spPr>
          <a:xfrm>
            <a:off x="1821" y="4371"/>
            <a:ext cx="12190179" cy="6853629"/>
          </a:xfrm>
          <a:prstGeom prst="rect">
            <a:avLst/>
          </a:prstGeom>
        </p:spPr>
      </p:pic>
      <p:sp>
        <p:nvSpPr>
          <p:cNvPr id="13" name="Title 1">
            <a:extLst>
              <a:ext uri="{FF2B5EF4-FFF2-40B4-BE49-F238E27FC236}">
                <a16:creationId xmlns:a16="http://schemas.microsoft.com/office/drawing/2014/main" id="{A01B4EEF-CD4F-9834-14E2-05C49D956E48}"/>
              </a:ext>
            </a:extLst>
          </p:cNvPr>
          <p:cNvSpPr>
            <a:spLocks noGrp="1"/>
          </p:cNvSpPr>
          <p:nvPr>
            <p:ph type="title"/>
          </p:nvPr>
        </p:nvSpPr>
        <p:spPr>
          <a:xfrm>
            <a:off x="88108" y="327061"/>
            <a:ext cx="11111892" cy="694740"/>
          </a:xfrm>
        </p:spPr>
        <p:txBody>
          <a:bodyPr>
            <a:noAutofit/>
          </a:bodyPr>
          <a:lstStyle/>
          <a:p>
            <a:pPr>
              <a:spcBef>
                <a:spcPts val="0"/>
              </a:spcBef>
            </a:pPr>
            <a:br>
              <a:rPr lang="en-US" sz="3600" u="sng" dirty="0">
                <a:latin typeface="Times New Roman" panose="02020603050405020304" pitchFamily="18" charset="0"/>
                <a:cs typeface="Times New Roman" panose="02020603050405020304" pitchFamily="18" charset="0"/>
              </a:rPr>
            </a:br>
            <a:endParaRPr lang="en-US" sz="3600" u="sng"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10109" y="6378613"/>
            <a:ext cx="11111892" cy="460000"/>
          </a:xfrm>
          <a:prstGeom prst="rect">
            <a:avLst/>
          </a:prstGeom>
          <a:noFill/>
        </p:spPr>
        <p:txBody>
          <a:bodyPr wrap="square" lIns="91440" tIns="45720" rIns="91440" bIns="45720" anchor="t">
            <a:spAutoFit/>
          </a:bodyPr>
          <a:lstStyle/>
          <a:p>
            <a:pPr algn="l"/>
            <a:r>
              <a:rPr lang="en-US" sz="1600" b="1" dirty="0">
                <a:solidFill>
                  <a:srgbClr val="1B3A5C"/>
                </a:solidFill>
                <a:latin typeface="Calibri"/>
              </a:rPr>
              <a:t>Themes from Open-Response Survey Questions</a:t>
            </a:r>
            <a:r>
              <a:rPr lang="en-US" sz="1200" dirty="0">
                <a:solidFill>
                  <a:srgbClr val="4A6A8A"/>
                </a:solidFill>
                <a:latin typeface="Calibri"/>
              </a:rPr>
              <a:t>     Larger = mentioned more frequently</a:t>
            </a:r>
          </a:p>
        </p:txBody>
      </p:sp>
      <p:sp>
        <p:nvSpPr>
          <p:cNvPr id="50" name="CloudBg"/>
          <p:cNvSpPr/>
          <p:nvPr/>
        </p:nvSpPr>
        <p:spPr>
          <a:xfrm>
            <a:off x="380968" y="1388679"/>
            <a:ext cx="11311032" cy="4989934"/>
          </a:xfrm>
          <a:prstGeom prst="roundRect">
            <a:avLst>
              <a:gd name="adj" fmla="val 3000"/>
            </a:avLst>
          </a:prstGeom>
          <a:solidFill>
            <a:srgbClr val="FFFFFF">
              <a:alpha val="45000"/>
            </a:srgbClr>
          </a:solidFill>
          <a:ln>
            <a:noFill/>
          </a:ln>
        </p:spPr>
        <p:txBody>
          <a:bodyPr/>
          <a:lstStyle/>
          <a:p>
            <a:endParaRPr lang="en-US"/>
          </a:p>
        </p:txBody>
      </p:sp>
      <p:sp>
        <p:nvSpPr>
          <p:cNvPr id="100" name="WC1"/>
          <p:cNvSpPr txBox="1"/>
          <p:nvPr/>
        </p:nvSpPr>
        <p:spPr>
          <a:xfrm>
            <a:off x="500000" y="2211446"/>
            <a:ext cx="7000000" cy="677108"/>
          </a:xfrm>
          <a:prstGeom prst="rect">
            <a:avLst/>
          </a:prstGeom>
          <a:noFill/>
        </p:spPr>
        <p:txBody>
          <a:bodyPr wrap="square" lIns="0" tIns="0" rIns="0" bIns="0" anchor="ctr">
            <a:spAutoFit/>
          </a:bodyPr>
          <a:lstStyle/>
          <a:p>
            <a:r>
              <a:rPr lang="en-US" sz="4400" b="1" dirty="0">
                <a:solidFill>
                  <a:srgbClr val="990011"/>
                </a:solidFill>
                <a:latin typeface="Arial Black"/>
              </a:rPr>
              <a:t>UTILIZE CDTM MORE</a:t>
            </a:r>
          </a:p>
        </p:txBody>
      </p:sp>
      <p:sp>
        <p:nvSpPr>
          <p:cNvPr id="101" name="WC2"/>
          <p:cNvSpPr txBox="1"/>
          <p:nvPr/>
        </p:nvSpPr>
        <p:spPr>
          <a:xfrm>
            <a:off x="5600000" y="3261446"/>
            <a:ext cx="6500000" cy="677108"/>
          </a:xfrm>
          <a:prstGeom prst="rect">
            <a:avLst/>
          </a:prstGeom>
          <a:noFill/>
        </p:spPr>
        <p:txBody>
          <a:bodyPr wrap="square" lIns="0" tIns="0" rIns="0" bIns="0" anchor="ctr">
            <a:spAutoFit/>
          </a:bodyPr>
          <a:lstStyle/>
          <a:p>
            <a:r>
              <a:rPr lang="en-US" sz="4400" b="1">
                <a:solidFill>
                  <a:srgbClr val="7030A0"/>
                </a:solidFill>
                <a:latin typeface="Arial Black"/>
              </a:rPr>
              <a:t>LONGER VISITS</a:t>
            </a:r>
          </a:p>
        </p:txBody>
      </p:sp>
      <p:sp>
        <p:nvSpPr>
          <p:cNvPr id="103" name="WC4"/>
          <p:cNvSpPr txBox="1"/>
          <p:nvPr/>
        </p:nvSpPr>
        <p:spPr>
          <a:xfrm>
            <a:off x="4800000" y="1749945"/>
            <a:ext cx="7200000" cy="400110"/>
          </a:xfrm>
          <a:prstGeom prst="rect">
            <a:avLst/>
          </a:prstGeom>
          <a:noFill/>
        </p:spPr>
        <p:txBody>
          <a:bodyPr wrap="square" lIns="0" tIns="0" rIns="0" bIns="0" anchor="ctr">
            <a:spAutoFit/>
          </a:bodyPr>
          <a:lstStyle/>
          <a:p>
            <a:r>
              <a:rPr lang="en-US" sz="2600" b="1" dirty="0">
                <a:solidFill>
                  <a:srgbClr val="1B4D7A"/>
                </a:solidFill>
                <a:latin typeface="Arial Black"/>
              </a:rPr>
              <a:t>Improve BP Measurement Accuracy</a:t>
            </a:r>
          </a:p>
        </p:txBody>
      </p:sp>
      <p:sp>
        <p:nvSpPr>
          <p:cNvPr id="102" name="WC3"/>
          <p:cNvSpPr txBox="1"/>
          <p:nvPr/>
        </p:nvSpPr>
        <p:spPr>
          <a:xfrm>
            <a:off x="500000" y="3144167"/>
            <a:ext cx="5300000" cy="461665"/>
          </a:xfrm>
          <a:prstGeom prst="rect">
            <a:avLst/>
          </a:prstGeom>
          <a:noFill/>
        </p:spPr>
        <p:txBody>
          <a:bodyPr wrap="square" lIns="0" tIns="0" rIns="0" bIns="0" anchor="ctr">
            <a:spAutoFit/>
          </a:bodyPr>
          <a:lstStyle/>
          <a:p>
            <a:r>
              <a:rPr lang="en-US" sz="3000" b="1" dirty="0">
                <a:solidFill>
                  <a:srgbClr val="2C6E2F"/>
                </a:solidFill>
                <a:latin typeface="Arial Black"/>
              </a:rPr>
              <a:t>Utilize Nurse Visits More</a:t>
            </a:r>
          </a:p>
        </p:txBody>
      </p:sp>
      <p:sp>
        <p:nvSpPr>
          <p:cNvPr id="104" name="WC5"/>
          <p:cNvSpPr txBox="1"/>
          <p:nvPr/>
        </p:nvSpPr>
        <p:spPr>
          <a:xfrm>
            <a:off x="500000" y="4144167"/>
            <a:ext cx="8000000" cy="461665"/>
          </a:xfrm>
          <a:prstGeom prst="rect">
            <a:avLst/>
          </a:prstGeom>
          <a:noFill/>
        </p:spPr>
        <p:txBody>
          <a:bodyPr wrap="square" lIns="0" tIns="0" rIns="0" bIns="0" anchor="ctr">
            <a:spAutoFit/>
          </a:bodyPr>
          <a:lstStyle/>
          <a:p>
            <a:r>
              <a:rPr lang="en-US" sz="3000" b="1">
                <a:solidFill>
                  <a:srgbClr val="7030A0"/>
                </a:solidFill>
                <a:latin typeface="Arial Black"/>
              </a:rPr>
              <a:t>Provider-to-Nurse Communication</a:t>
            </a:r>
          </a:p>
        </p:txBody>
      </p:sp>
      <p:sp>
        <p:nvSpPr>
          <p:cNvPr id="105" name="WC6"/>
          <p:cNvSpPr txBox="1"/>
          <p:nvPr/>
        </p:nvSpPr>
        <p:spPr>
          <a:xfrm>
            <a:off x="2500000" y="4794167"/>
            <a:ext cx="7500000" cy="461665"/>
          </a:xfrm>
          <a:prstGeom prst="rect">
            <a:avLst/>
          </a:prstGeom>
          <a:noFill/>
        </p:spPr>
        <p:txBody>
          <a:bodyPr wrap="square" lIns="0" tIns="0" rIns="0" bIns="0" anchor="ctr">
            <a:spAutoFit/>
          </a:bodyPr>
          <a:lstStyle/>
          <a:p>
            <a:r>
              <a:rPr lang="en-US" sz="3000" b="1">
                <a:solidFill>
                  <a:srgbClr val="2C6E2F"/>
                </a:solidFill>
                <a:latin typeface="Arial Black"/>
              </a:rPr>
              <a:t>Patient Education Outside Visits</a:t>
            </a:r>
          </a:p>
        </p:txBody>
      </p:sp>
      <p:sp>
        <p:nvSpPr>
          <p:cNvPr id="106" name="WC7"/>
          <p:cNvSpPr txBox="1"/>
          <p:nvPr/>
        </p:nvSpPr>
        <p:spPr>
          <a:xfrm>
            <a:off x="8200000" y="4140334"/>
            <a:ext cx="3600000" cy="369332"/>
          </a:xfrm>
          <a:prstGeom prst="rect">
            <a:avLst/>
          </a:prstGeom>
          <a:noFill/>
        </p:spPr>
        <p:txBody>
          <a:bodyPr wrap="square" lIns="0" tIns="0" rIns="0" bIns="0" anchor="ctr">
            <a:spAutoFit/>
          </a:bodyPr>
          <a:lstStyle/>
          <a:p>
            <a:r>
              <a:rPr lang="en-US" sz="2400" b="1">
                <a:solidFill>
                  <a:srgbClr val="990011"/>
                </a:solidFill>
                <a:latin typeface="Calibri"/>
              </a:rPr>
              <a:t>Manual BP Measurement</a:t>
            </a:r>
          </a:p>
        </p:txBody>
      </p:sp>
      <p:sp>
        <p:nvSpPr>
          <p:cNvPr id="107" name="WC8"/>
          <p:cNvSpPr txBox="1"/>
          <p:nvPr/>
        </p:nvSpPr>
        <p:spPr>
          <a:xfrm>
            <a:off x="7200000" y="2340334"/>
            <a:ext cx="4800000" cy="369332"/>
          </a:xfrm>
          <a:prstGeom prst="rect">
            <a:avLst/>
          </a:prstGeom>
          <a:noFill/>
        </p:spPr>
        <p:txBody>
          <a:bodyPr wrap="square" lIns="0" tIns="0" rIns="0" bIns="0" anchor="ctr">
            <a:spAutoFit/>
          </a:bodyPr>
          <a:lstStyle/>
          <a:p>
            <a:r>
              <a:rPr lang="en-US" sz="2400" b="1">
                <a:solidFill>
                  <a:srgbClr val="1B4D7A"/>
                </a:solidFill>
                <a:latin typeface="Calibri"/>
              </a:rPr>
              <a:t>Group HTN Clinics for Education</a:t>
            </a:r>
          </a:p>
        </p:txBody>
      </p:sp>
      <p:sp>
        <p:nvSpPr>
          <p:cNvPr id="108" name="WC9"/>
          <p:cNvSpPr txBox="1"/>
          <p:nvPr/>
        </p:nvSpPr>
        <p:spPr>
          <a:xfrm>
            <a:off x="6200000" y="2886500"/>
            <a:ext cx="3500000" cy="276999"/>
          </a:xfrm>
          <a:prstGeom prst="rect">
            <a:avLst/>
          </a:prstGeom>
          <a:noFill/>
        </p:spPr>
        <p:txBody>
          <a:bodyPr wrap="square" lIns="0" tIns="0" rIns="0" bIns="0" anchor="ctr">
            <a:spAutoFit/>
          </a:bodyPr>
          <a:lstStyle/>
          <a:p>
            <a:r>
              <a:rPr lang="en-US" sz="1800">
                <a:solidFill>
                  <a:srgbClr val="2C6E2F"/>
                </a:solidFill>
                <a:latin typeface="Calibri"/>
              </a:rPr>
              <a:t>Automated BP Machines</a:t>
            </a:r>
          </a:p>
        </p:txBody>
      </p:sp>
      <p:sp>
        <p:nvSpPr>
          <p:cNvPr id="109" name="WC10"/>
          <p:cNvSpPr txBox="1"/>
          <p:nvPr/>
        </p:nvSpPr>
        <p:spPr>
          <a:xfrm>
            <a:off x="500000" y="5486500"/>
            <a:ext cx="3500000" cy="276999"/>
          </a:xfrm>
          <a:prstGeom prst="rect">
            <a:avLst/>
          </a:prstGeom>
          <a:noFill/>
        </p:spPr>
        <p:txBody>
          <a:bodyPr wrap="square" lIns="0" tIns="0" rIns="0" bIns="0" anchor="ctr">
            <a:spAutoFit/>
          </a:bodyPr>
          <a:lstStyle/>
          <a:p>
            <a:r>
              <a:rPr lang="en-US" sz="1800">
                <a:solidFill>
                  <a:srgbClr val="7030A0"/>
                </a:solidFill>
                <a:latin typeface="Calibri"/>
              </a:rPr>
              <a:t>Remote BP Monitoring</a:t>
            </a:r>
          </a:p>
        </p:txBody>
      </p:sp>
      <p:sp>
        <p:nvSpPr>
          <p:cNvPr id="110" name="WC11"/>
          <p:cNvSpPr txBox="1"/>
          <p:nvPr/>
        </p:nvSpPr>
        <p:spPr>
          <a:xfrm>
            <a:off x="8200000" y="4636500"/>
            <a:ext cx="3800000" cy="276999"/>
          </a:xfrm>
          <a:prstGeom prst="rect">
            <a:avLst/>
          </a:prstGeom>
          <a:noFill/>
        </p:spPr>
        <p:txBody>
          <a:bodyPr wrap="square" lIns="0" tIns="0" rIns="0" bIns="0" anchor="ctr">
            <a:spAutoFit/>
          </a:bodyPr>
          <a:lstStyle/>
          <a:p>
            <a:r>
              <a:rPr lang="en-US" sz="1800">
                <a:solidFill>
                  <a:srgbClr val="1B4D7A"/>
                </a:solidFill>
                <a:latin typeface="Calibri"/>
              </a:rPr>
              <a:t>Workflow per Recent Guidelines</a:t>
            </a:r>
          </a:p>
        </p:txBody>
      </p:sp>
      <p:sp>
        <p:nvSpPr>
          <p:cNvPr id="111" name="WC12"/>
          <p:cNvSpPr txBox="1"/>
          <p:nvPr/>
        </p:nvSpPr>
        <p:spPr>
          <a:xfrm>
            <a:off x="2000000" y="5886500"/>
            <a:ext cx="3500000" cy="276999"/>
          </a:xfrm>
          <a:prstGeom prst="rect">
            <a:avLst/>
          </a:prstGeom>
          <a:noFill/>
        </p:spPr>
        <p:txBody>
          <a:bodyPr wrap="square" lIns="0" tIns="0" rIns="0" bIns="0" anchor="ctr">
            <a:spAutoFit/>
          </a:bodyPr>
          <a:lstStyle/>
          <a:p>
            <a:r>
              <a:rPr lang="en-US" sz="1800">
                <a:solidFill>
                  <a:srgbClr val="990011"/>
                </a:solidFill>
                <a:latin typeface="Calibri"/>
              </a:rPr>
              <a:t>Repeat BP Checks in EPIC</a:t>
            </a:r>
          </a:p>
        </p:txBody>
      </p:sp>
      <p:sp>
        <p:nvSpPr>
          <p:cNvPr id="112" name="WC13"/>
          <p:cNvSpPr txBox="1"/>
          <p:nvPr/>
        </p:nvSpPr>
        <p:spPr>
          <a:xfrm>
            <a:off x="5000000" y="5486500"/>
            <a:ext cx="6200000" cy="276999"/>
          </a:xfrm>
          <a:prstGeom prst="rect">
            <a:avLst/>
          </a:prstGeom>
          <a:noFill/>
        </p:spPr>
        <p:txBody>
          <a:bodyPr wrap="square" lIns="0" tIns="0" rIns="0" bIns="0" anchor="ctr">
            <a:spAutoFit/>
          </a:bodyPr>
          <a:lstStyle/>
          <a:p>
            <a:r>
              <a:rPr lang="en-US" sz="1800">
                <a:solidFill>
                  <a:srgbClr val="2C6E2F"/>
                </a:solidFill>
                <a:latin typeface="Calibri"/>
              </a:rPr>
              <a:t>Culturally Sensitive Nutrition Education</a:t>
            </a:r>
          </a:p>
        </p:txBody>
      </p:sp>
      <p:sp>
        <p:nvSpPr>
          <p:cNvPr id="113" name="WC14"/>
          <p:cNvSpPr txBox="1"/>
          <p:nvPr/>
        </p:nvSpPr>
        <p:spPr>
          <a:xfrm>
            <a:off x="500000" y="1686500"/>
            <a:ext cx="4000000" cy="276999"/>
          </a:xfrm>
          <a:prstGeom prst="rect">
            <a:avLst/>
          </a:prstGeom>
          <a:noFill/>
        </p:spPr>
        <p:txBody>
          <a:bodyPr wrap="square" lIns="0" tIns="0" rIns="0" bIns="0" anchor="ctr">
            <a:spAutoFit/>
          </a:bodyPr>
          <a:lstStyle/>
          <a:p>
            <a:r>
              <a:rPr lang="en-US" sz="1800" dirty="0">
                <a:solidFill>
                  <a:srgbClr val="7030A0"/>
                </a:solidFill>
                <a:latin typeface="Calibri"/>
              </a:rPr>
              <a:t>Standardized Home BP Logs</a:t>
            </a:r>
          </a:p>
        </p:txBody>
      </p:sp>
      <p:sp>
        <p:nvSpPr>
          <p:cNvPr id="114" name="WC15"/>
          <p:cNvSpPr txBox="1"/>
          <p:nvPr/>
        </p:nvSpPr>
        <p:spPr>
          <a:xfrm>
            <a:off x="500000" y="5136500"/>
            <a:ext cx="4200000" cy="276999"/>
          </a:xfrm>
          <a:prstGeom prst="rect">
            <a:avLst/>
          </a:prstGeom>
          <a:noFill/>
        </p:spPr>
        <p:txBody>
          <a:bodyPr wrap="square" lIns="0" tIns="0" rIns="0" bIns="0" anchor="ctr">
            <a:spAutoFit/>
          </a:bodyPr>
          <a:lstStyle/>
          <a:p>
            <a:r>
              <a:rPr lang="en-US" sz="1800">
                <a:solidFill>
                  <a:srgbClr val="1B4D7A"/>
                </a:solidFill>
                <a:latin typeface="Calibri"/>
              </a:rPr>
              <a:t>Education in Multiple Languages</a:t>
            </a:r>
          </a:p>
        </p:txBody>
      </p:sp>
      <p:sp>
        <p:nvSpPr>
          <p:cNvPr id="4" name="TextBox 3">
            <a:extLst>
              <a:ext uri="{FF2B5EF4-FFF2-40B4-BE49-F238E27FC236}">
                <a16:creationId xmlns:a16="http://schemas.microsoft.com/office/drawing/2014/main" id="{6214D874-A90C-4145-0D97-C2A387F5F79E}"/>
              </a:ext>
            </a:extLst>
          </p:cNvPr>
          <p:cNvSpPr txBox="1"/>
          <p:nvPr/>
        </p:nvSpPr>
        <p:spPr>
          <a:xfrm>
            <a:off x="7591647" y="234020"/>
            <a:ext cx="4247484" cy="1015663"/>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Bierstadt" panose="020B0004020202020204" pitchFamily="34" charset="0"/>
                <a:cs typeface="Times New Roman" panose="02020603050405020304" pitchFamily="18" charset="0"/>
              </a:rPr>
              <a:t>What one change would most improve hypertension management in our clinic from your perspective?</a:t>
            </a:r>
          </a:p>
        </p:txBody>
      </p:sp>
      <p:sp>
        <p:nvSpPr>
          <p:cNvPr id="6" name="Rectangle 5">
            <a:extLst>
              <a:ext uri="{FF2B5EF4-FFF2-40B4-BE49-F238E27FC236}">
                <a16:creationId xmlns:a16="http://schemas.microsoft.com/office/drawing/2014/main" id="{0B4F3639-379B-5F8A-0842-B38F9833645C}"/>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8" name="Title 1">
            <a:extLst>
              <a:ext uri="{FF2B5EF4-FFF2-40B4-BE49-F238E27FC236}">
                <a16:creationId xmlns:a16="http://schemas.microsoft.com/office/drawing/2014/main" id="{0AFD81D9-CCF9-EF45-C13B-33F54906C911}"/>
              </a:ext>
            </a:extLst>
          </p:cNvPr>
          <p:cNvSpPr txBox="1">
            <a:spLocks/>
          </p:cNvSpPr>
          <p:nvPr/>
        </p:nvSpPr>
        <p:spPr>
          <a:xfrm>
            <a:off x="554631" y="294611"/>
            <a:ext cx="11111892" cy="694740"/>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pPr>
              <a:spcBef>
                <a:spcPts val="0"/>
              </a:spcBef>
            </a:pPr>
            <a:r>
              <a:rPr lang="en-US" sz="4000" dirty="0">
                <a:latin typeface="Impact" panose="020B0806030902050204" pitchFamily="34" charset="0"/>
              </a:rPr>
              <a:t>HYPERTENSION CONTROL </a:t>
            </a:r>
            <a:br>
              <a:rPr lang="en-US" sz="4000" dirty="0">
                <a:latin typeface="Impact" panose="020B0806030902050204" pitchFamily="34" charset="0"/>
              </a:rPr>
            </a:br>
            <a:endParaRPr lang="en-US" sz="4000" dirty="0">
              <a:latin typeface="Impact" panose="020B0806030902050204" pitchFamily="34" charset="0"/>
            </a:endParaRPr>
          </a:p>
        </p:txBody>
      </p:sp>
    </p:spTree>
    <p:extLst>
      <p:ext uri="{BB962C8B-B14F-4D97-AF65-F5344CB8AC3E}">
        <p14:creationId xmlns:p14="http://schemas.microsoft.com/office/powerpoint/2010/main" val="9988776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FD67A-51A4-1FAA-3862-0F31B41CB99F}"/>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53AE4EDA-DABF-7591-C0B5-FB4F1E8539F5}"/>
              </a:ext>
            </a:extLst>
          </p:cNvPr>
          <p:cNvPicPr>
            <a:picLocks noChangeAspect="1"/>
          </p:cNvPicPr>
          <p:nvPr/>
        </p:nvPicPr>
        <p:blipFill>
          <a:blip r:embed="rId2"/>
          <a:stretch>
            <a:fillRect/>
          </a:stretch>
        </p:blipFill>
        <p:spPr>
          <a:xfrm>
            <a:off x="0" y="0"/>
            <a:ext cx="12190179" cy="6853629"/>
          </a:xfrm>
          <a:prstGeom prst="rect">
            <a:avLst/>
          </a:prstGeom>
        </p:spPr>
      </p:pic>
      <p:sp>
        <p:nvSpPr>
          <p:cNvPr id="12" name="Rectangle 11">
            <a:extLst>
              <a:ext uri="{FF2B5EF4-FFF2-40B4-BE49-F238E27FC236}">
                <a16:creationId xmlns:a16="http://schemas.microsoft.com/office/drawing/2014/main" id="{69583A8B-5796-57B7-33DA-AEF22DF9C1D3}"/>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181763C9-1041-40B0-348D-C1493D591137}"/>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44811F87-9B80-DF7C-C874-66F19AC40441}"/>
              </a:ext>
            </a:extLst>
          </p:cNvPr>
          <p:cNvSpPr txBox="1"/>
          <p:nvPr/>
        </p:nvSpPr>
        <p:spPr>
          <a:xfrm>
            <a:off x="543614" y="1039091"/>
            <a:ext cx="11336744" cy="584775"/>
          </a:xfrm>
          <a:prstGeom prst="rect">
            <a:avLst/>
          </a:prstGeom>
          <a:noFill/>
        </p:spPr>
        <p:txBody>
          <a:bodyPr wrap="square">
            <a:spAutoFit/>
          </a:bodyPr>
          <a:lstStyle/>
          <a:p>
            <a:r>
              <a:rPr lang="en-US" sz="3200" b="1" dirty="0">
                <a:latin typeface="Bierstadt" panose="020B0004020202020204" pitchFamily="34" charset="0"/>
                <a:cs typeface="Times New Roman" panose="02020603050405020304" pitchFamily="18" charset="0"/>
              </a:rPr>
              <a:t>Recommendations for Future Practice</a:t>
            </a:r>
            <a:endParaRPr lang="en-US" sz="3200" b="1" dirty="0">
              <a:latin typeface="Bierstadt" panose="020B0004020202020204" pitchFamily="34" charset="0"/>
            </a:endParaRPr>
          </a:p>
        </p:txBody>
      </p:sp>
      <p:sp>
        <p:nvSpPr>
          <p:cNvPr id="3" name="TextBox 2">
            <a:extLst>
              <a:ext uri="{FF2B5EF4-FFF2-40B4-BE49-F238E27FC236}">
                <a16:creationId xmlns:a16="http://schemas.microsoft.com/office/drawing/2014/main" id="{D7F60E8A-3E49-02FA-DC3E-33E7351B3D95}"/>
              </a:ext>
            </a:extLst>
          </p:cNvPr>
          <p:cNvSpPr txBox="1"/>
          <p:nvPr/>
        </p:nvSpPr>
        <p:spPr>
          <a:xfrm>
            <a:off x="656788" y="1805272"/>
            <a:ext cx="11039912" cy="4158831"/>
          </a:xfrm>
          <a:prstGeom prst="rect">
            <a:avLst/>
          </a:prstGeom>
          <a:noFill/>
        </p:spPr>
        <p:txBody>
          <a:bodyPr wrap="square" rtlCol="0">
            <a:spAutoFit/>
          </a:bodyPr>
          <a:lstStyle/>
          <a:p>
            <a:pPr algn="ctr">
              <a:lnSpc>
                <a:spcPct val="150000"/>
              </a:lnSpc>
            </a:pPr>
            <a:r>
              <a:rPr lang="en-US" sz="2400" b="1" dirty="0">
                <a:latin typeface="Bierstadt" panose="020B0004020202020204" pitchFamily="34" charset="0"/>
                <a:cs typeface="Times New Roman" panose="02020603050405020304" pitchFamily="18" charset="0"/>
              </a:rPr>
              <a:t>Clinic Workflow</a:t>
            </a:r>
          </a:p>
          <a:p>
            <a:pPr marL="285750" indent="-28575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Standardize blood pressure measurement technique according to </a:t>
            </a:r>
            <a:r>
              <a:rPr lang="en-US" sz="2200" dirty="0" err="1">
                <a:latin typeface="Bierstadt" panose="020B0004020202020204" pitchFamily="34" charset="0"/>
                <a:cs typeface="Times New Roman" panose="02020603050405020304" pitchFamily="18" charset="0"/>
              </a:rPr>
              <a:t>Multisociety</a:t>
            </a:r>
            <a:r>
              <a:rPr lang="en-US" sz="2200" dirty="0">
                <a:latin typeface="Bierstadt" panose="020B0004020202020204" pitchFamily="34" charset="0"/>
                <a:cs typeface="Times New Roman" panose="02020603050405020304" pitchFamily="18" charset="0"/>
              </a:rPr>
              <a:t> Clinical Practice Guidelines </a:t>
            </a:r>
          </a:p>
          <a:p>
            <a:pPr marL="285750" indent="-28575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Implement standardized Hypertension Management Guidelines for providers and nurses</a:t>
            </a:r>
          </a:p>
          <a:p>
            <a:pPr marL="285750" indent="-28575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Improve communication of hypertension protocols across teams, particularly between providers and nurses.</a:t>
            </a:r>
          </a:p>
          <a:p>
            <a:pPr marL="742950" lvl="1" indent="-28575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Template or </a:t>
            </a:r>
            <a:r>
              <a:rPr lang="en-US" sz="2200" dirty="0" err="1">
                <a:latin typeface="Bierstadt" panose="020B0004020202020204" pitchFamily="34" charset="0"/>
                <a:cs typeface="Times New Roman" panose="02020603050405020304" pitchFamily="18" charset="0"/>
              </a:rPr>
              <a:t>Smartphrase</a:t>
            </a:r>
            <a:endParaRPr lang="en-US" sz="2200" dirty="0">
              <a:latin typeface="Bierstadt"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13350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CDEE1-2D1C-B92B-960C-95515F57356F}"/>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4843220C-9C3D-A064-675E-F8DCE2DAEF08}"/>
              </a:ext>
            </a:extLst>
          </p:cNvPr>
          <p:cNvPicPr>
            <a:picLocks noChangeAspect="1"/>
          </p:cNvPicPr>
          <p:nvPr/>
        </p:nvPicPr>
        <p:blipFill>
          <a:blip r:embed="rId2"/>
          <a:stretch>
            <a:fillRect/>
          </a:stretch>
        </p:blipFill>
        <p:spPr>
          <a:xfrm>
            <a:off x="0" y="4371"/>
            <a:ext cx="12190179" cy="6853629"/>
          </a:xfrm>
          <a:prstGeom prst="rect">
            <a:avLst/>
          </a:prstGeom>
        </p:spPr>
      </p:pic>
      <p:sp>
        <p:nvSpPr>
          <p:cNvPr id="12" name="Rectangle 11">
            <a:extLst>
              <a:ext uri="{FF2B5EF4-FFF2-40B4-BE49-F238E27FC236}">
                <a16:creationId xmlns:a16="http://schemas.microsoft.com/office/drawing/2014/main" id="{8783A602-51E1-A5F7-E7F9-BFE1315C7350}"/>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34F5178E-A98E-B795-009C-C4D2200D06DE}"/>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7" name="TextBox 6">
            <a:extLst>
              <a:ext uri="{FF2B5EF4-FFF2-40B4-BE49-F238E27FC236}">
                <a16:creationId xmlns:a16="http://schemas.microsoft.com/office/drawing/2014/main" id="{73AAE0AC-B59A-C274-D2DE-716A3CE6DAF2}"/>
              </a:ext>
            </a:extLst>
          </p:cNvPr>
          <p:cNvSpPr txBox="1"/>
          <p:nvPr/>
        </p:nvSpPr>
        <p:spPr>
          <a:xfrm>
            <a:off x="108844" y="1796667"/>
            <a:ext cx="10822205" cy="4481996"/>
          </a:xfrm>
          <a:prstGeom prst="rect">
            <a:avLst/>
          </a:prstGeom>
          <a:noFill/>
        </p:spPr>
        <p:txBody>
          <a:bodyPr wrap="square" rtlCol="0">
            <a:spAutoFit/>
          </a:bodyPr>
          <a:lstStyle/>
          <a:p>
            <a:pPr algn="ctr"/>
            <a:r>
              <a:rPr lang="en-US" sz="2400" b="1" dirty="0">
                <a:latin typeface="Bierstadt" panose="020B0004020202020204" pitchFamily="34" charset="0"/>
                <a:cs typeface="Times New Roman" panose="02020603050405020304" pitchFamily="18" charset="0"/>
              </a:rPr>
              <a:t>Patient Education Interventions</a:t>
            </a:r>
            <a:endParaRPr lang="en-US" sz="2400" dirty="0">
              <a:latin typeface="Bierstadt" panose="020B0004020202020204" pitchFamily="34" charset="0"/>
              <a:cs typeface="Times New Roman" panose="02020603050405020304" pitchFamily="18" charset="0"/>
            </a:endParaRPr>
          </a:p>
          <a:p>
            <a:pPr marL="914400" lvl="1" indent="-45720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Culturally appropriate patient education packets in English, Spanish, Haitian Creole</a:t>
            </a:r>
          </a:p>
          <a:p>
            <a:pPr marL="914400" lvl="1" indent="-45720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Customized nutrition information</a:t>
            </a:r>
          </a:p>
          <a:p>
            <a:pPr marL="914400" lvl="1" indent="-45720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Standardized BP logs</a:t>
            </a:r>
          </a:p>
          <a:p>
            <a:pPr marL="914400" lvl="1" indent="-45720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Emphasize metabolic health</a:t>
            </a:r>
          </a:p>
          <a:p>
            <a:pPr marL="914400" lvl="1" indent="-45720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Detailed medication administration instructions</a:t>
            </a:r>
          </a:p>
          <a:p>
            <a:pPr marL="914400" lvl="1" indent="-45720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Group Hypertension Education Sessions</a:t>
            </a:r>
          </a:p>
          <a:p>
            <a:pPr marL="914400" lvl="1" indent="-457200">
              <a:lnSpc>
                <a:spcPct val="150000"/>
              </a:lnSpc>
              <a:buFont typeface="Arial" panose="020B0604020202020204" pitchFamily="34" charset="0"/>
              <a:buChar char="•"/>
            </a:pPr>
            <a:r>
              <a:rPr lang="en-US" sz="2200" dirty="0">
                <a:latin typeface="Bierstadt" panose="020B0004020202020204" pitchFamily="34" charset="0"/>
                <a:cs typeface="Times New Roman" panose="02020603050405020304" pitchFamily="18" charset="0"/>
              </a:rPr>
              <a:t>Greater Utilization of CDTM </a:t>
            </a:r>
          </a:p>
        </p:txBody>
      </p:sp>
      <p:sp>
        <p:nvSpPr>
          <p:cNvPr id="3" name="TextBox 2">
            <a:extLst>
              <a:ext uri="{FF2B5EF4-FFF2-40B4-BE49-F238E27FC236}">
                <a16:creationId xmlns:a16="http://schemas.microsoft.com/office/drawing/2014/main" id="{43A7E3FF-344E-7496-A297-1C4EDCA6C9DA}"/>
              </a:ext>
            </a:extLst>
          </p:cNvPr>
          <p:cNvSpPr txBox="1"/>
          <p:nvPr/>
        </p:nvSpPr>
        <p:spPr>
          <a:xfrm>
            <a:off x="543614" y="1039091"/>
            <a:ext cx="11336744" cy="584775"/>
          </a:xfrm>
          <a:prstGeom prst="rect">
            <a:avLst/>
          </a:prstGeom>
          <a:noFill/>
        </p:spPr>
        <p:txBody>
          <a:bodyPr wrap="square">
            <a:spAutoFit/>
          </a:bodyPr>
          <a:lstStyle/>
          <a:p>
            <a:r>
              <a:rPr lang="en-US" sz="3200" b="1" dirty="0">
                <a:latin typeface="Bierstadt" panose="020B0004020202020204" pitchFamily="34" charset="0"/>
                <a:cs typeface="Times New Roman" panose="02020603050405020304" pitchFamily="18" charset="0"/>
              </a:rPr>
              <a:t>Recommendations for Future Practice</a:t>
            </a:r>
            <a:endParaRPr lang="en-US" sz="3200" b="1" dirty="0">
              <a:latin typeface="Bierstadt" panose="020B0004020202020204" pitchFamily="34" charset="0"/>
            </a:endParaRPr>
          </a:p>
        </p:txBody>
      </p:sp>
    </p:spTree>
    <p:extLst>
      <p:ext uri="{BB962C8B-B14F-4D97-AF65-F5344CB8AC3E}">
        <p14:creationId xmlns:p14="http://schemas.microsoft.com/office/powerpoint/2010/main" val="2731173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DF302-4BBC-6025-E75D-D67F99429A5C}"/>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2F9709F4-19CA-E107-977F-793EEFAEF2D6}"/>
              </a:ext>
            </a:extLst>
          </p:cNvPr>
          <p:cNvPicPr>
            <a:picLocks noChangeAspect="1"/>
          </p:cNvPicPr>
          <p:nvPr/>
        </p:nvPicPr>
        <p:blipFill>
          <a:blip r:embed="rId3"/>
          <a:stretch>
            <a:fillRect/>
          </a:stretch>
        </p:blipFill>
        <p:spPr>
          <a:xfrm>
            <a:off x="0" y="4370"/>
            <a:ext cx="12190179" cy="6853629"/>
          </a:xfrm>
          <a:prstGeom prst="rect">
            <a:avLst/>
          </a:prstGeom>
        </p:spPr>
      </p:pic>
      <p:sp>
        <p:nvSpPr>
          <p:cNvPr id="12" name="Rectangle 11">
            <a:extLst>
              <a:ext uri="{FF2B5EF4-FFF2-40B4-BE49-F238E27FC236}">
                <a16:creationId xmlns:a16="http://schemas.microsoft.com/office/drawing/2014/main" id="{9045947B-1269-DD5B-CEBF-3E1D9F4B19FE}"/>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EAA03262-9CBC-F3CA-DEAA-2E6CD1850C82}"/>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9AB47D76-7DC8-39F2-5808-616B986C1D6C}"/>
              </a:ext>
            </a:extLst>
          </p:cNvPr>
          <p:cNvSpPr txBox="1"/>
          <p:nvPr/>
        </p:nvSpPr>
        <p:spPr>
          <a:xfrm>
            <a:off x="550456" y="1045500"/>
            <a:ext cx="11336744" cy="584775"/>
          </a:xfrm>
          <a:prstGeom prst="rect">
            <a:avLst/>
          </a:prstGeom>
          <a:noFill/>
        </p:spPr>
        <p:txBody>
          <a:bodyPr wrap="square">
            <a:spAutoFit/>
          </a:bodyPr>
          <a:lstStyle/>
          <a:p>
            <a:r>
              <a:rPr lang="en-US" sz="3200" b="1" dirty="0"/>
              <a:t>References</a:t>
            </a:r>
          </a:p>
        </p:txBody>
      </p:sp>
      <p:sp>
        <p:nvSpPr>
          <p:cNvPr id="17" name="Content Placeholder 2">
            <a:extLst>
              <a:ext uri="{FF2B5EF4-FFF2-40B4-BE49-F238E27FC236}">
                <a16:creationId xmlns:a16="http://schemas.microsoft.com/office/drawing/2014/main" id="{E191F5ED-76D1-D944-73C7-44917065BA5B}"/>
              </a:ext>
            </a:extLst>
          </p:cNvPr>
          <p:cNvSpPr txBox="1">
            <a:spLocks/>
          </p:cNvSpPr>
          <p:nvPr/>
        </p:nvSpPr>
        <p:spPr>
          <a:xfrm>
            <a:off x="552543" y="1555059"/>
            <a:ext cx="11116067" cy="4463478"/>
          </a:xfrm>
          <a:prstGeom prst="rect">
            <a:avLst/>
          </a:prstGeom>
        </p:spPr>
        <p:txBody>
          <a:bodyPr vert="horz" lIns="91440" tIns="45720" rIns="91440" bIns="45720" numCol="1"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00"/>
              </a:spcBef>
              <a:buNone/>
            </a:pPr>
            <a:r>
              <a:rPr lang="en-US" sz="1200" b="1" dirty="0"/>
              <a:t>NATIONAL DATA SYSTEM-LEVEL EVIDENCE</a:t>
            </a:r>
          </a:p>
          <a:p>
            <a:pPr marL="0" indent="0">
              <a:spcBef>
                <a:spcPts val="400"/>
              </a:spcBef>
              <a:buNone/>
            </a:pPr>
            <a:r>
              <a:rPr lang="en-US" sz="1200" dirty="0"/>
              <a:t>- Muntner P, Hardy ST, Fine LJ, et al. Trends in Blood Pressure Control Among US Adults With Hypertension, 1999-2000 to 2017-2018. JAMA. 2020;324(12):1190-1200.</a:t>
            </a:r>
          </a:p>
          <a:p>
            <a:pPr marL="0" indent="0">
              <a:spcBef>
                <a:spcPts val="400"/>
              </a:spcBef>
              <a:buNone/>
            </a:pPr>
            <a:r>
              <a:rPr lang="en-US" sz="1200" dirty="0"/>
              <a:t>- Fryar CD, Kit B, Carroll MD, Afful J. Hypertension Prevalence, Awareness, Treatment, and Control Among Adults Age 18 and Older: United States, August 2021-August 2023. NCHS Data Brief No. 511. 2024.</a:t>
            </a:r>
          </a:p>
          <a:p>
            <a:pPr marL="0" indent="0">
              <a:spcBef>
                <a:spcPts val="400"/>
              </a:spcBef>
              <a:buNone/>
            </a:pPr>
            <a:r>
              <a:rPr lang="en-US" sz="1200" dirty="0"/>
              <a:t>- Lee HH, Crawford EB, Cho SMJ, et al. Trends in Prevalence, Treatment, and Control of Cardiometabolic Risk Factors Among Adults With Hypertension in the United States, 1999-2023. J Am Coll </a:t>
            </a:r>
            <a:r>
              <a:rPr lang="en-US" sz="1200" dirty="0" err="1"/>
              <a:t>Cardiol</a:t>
            </a:r>
            <a:r>
              <a:rPr lang="en-US" sz="1200" dirty="0"/>
              <a:t>. 2025;86(25):2577-2593.</a:t>
            </a:r>
          </a:p>
          <a:p>
            <a:pPr marL="0" indent="0">
              <a:spcBef>
                <a:spcPts val="400"/>
              </a:spcBef>
              <a:buNone/>
            </a:pPr>
            <a:endParaRPr lang="en-US" sz="600" dirty="0"/>
          </a:p>
          <a:p>
            <a:pPr marL="0" indent="0">
              <a:spcBef>
                <a:spcPts val="400"/>
              </a:spcBef>
              <a:buNone/>
            </a:pPr>
            <a:r>
              <a:rPr lang="en-US" sz="1200" b="1" dirty="0"/>
              <a:t>CLINICAL INERTIA CARE GAPS</a:t>
            </a:r>
            <a:endParaRPr lang="en-US" sz="1200" dirty="0"/>
          </a:p>
          <a:p>
            <a:pPr marL="0" indent="0">
              <a:spcBef>
                <a:spcPts val="400"/>
              </a:spcBef>
              <a:buNone/>
            </a:pPr>
            <a:r>
              <a:rPr lang="en-US" sz="1200" dirty="0"/>
              <a:t>- Phillips LS, Branch WT, Cook CB, et al. Clinical Inertia. Ann Intern Med. 2001;135(9):825-834.</a:t>
            </a:r>
          </a:p>
          <a:p>
            <a:pPr marL="0" indent="0">
              <a:spcBef>
                <a:spcPts val="400"/>
              </a:spcBef>
              <a:buNone/>
            </a:pPr>
            <a:r>
              <a:rPr lang="en-US" sz="1200" dirty="0"/>
              <a:t>- Ali DH, </a:t>
            </a:r>
            <a:r>
              <a:rPr lang="en-US" sz="1200" dirty="0" err="1"/>
              <a:t>KiliÃ</a:t>
            </a:r>
            <a:r>
              <a:rPr lang="en-US" sz="1200" dirty="0"/>
              <a:t>§ B, Hart HE, et al. Therapeutic Inertia in the Management of Hypertension in Primary Care. J Hypertens. 2021;39(6):1238-1245. </a:t>
            </a:r>
          </a:p>
          <a:p>
            <a:pPr>
              <a:spcBef>
                <a:spcPts val="400"/>
              </a:spcBef>
              <a:buFontTx/>
              <a:buChar char="-"/>
            </a:pPr>
            <a:r>
              <a:rPr lang="en-US" sz="1200" dirty="0"/>
              <a:t>An J, Harrison TN, Ni L, et al. Factors Associated With Treatment Intensification for Uncontrolled Hypertension in a US Health System. J Gen Intern Med. 2025.</a:t>
            </a:r>
          </a:p>
          <a:p>
            <a:pPr>
              <a:spcBef>
                <a:spcPts val="400"/>
              </a:spcBef>
              <a:buFontTx/>
              <a:buChar char="-"/>
            </a:pPr>
            <a:endParaRPr lang="en-US" sz="600" dirty="0"/>
          </a:p>
          <a:p>
            <a:pPr marL="0" indent="0">
              <a:spcBef>
                <a:spcPts val="400"/>
              </a:spcBef>
              <a:buNone/>
            </a:pPr>
            <a:r>
              <a:rPr lang="en-US" sz="1200" b="1" dirty="0"/>
              <a:t>DISPARITIES</a:t>
            </a:r>
            <a:endParaRPr lang="en-US" sz="1200" dirty="0"/>
          </a:p>
          <a:p>
            <a:pPr marL="0" indent="0">
              <a:spcBef>
                <a:spcPts val="400"/>
              </a:spcBef>
              <a:buNone/>
            </a:pPr>
            <a:r>
              <a:rPr lang="en-US" sz="1200" dirty="0"/>
              <a:t>- Ogunniyi MO, Commodore-Mensah Y, Ferdinand KC. Race, Ethnicity, Hypertension, and Heart Disease. J Am Coll </a:t>
            </a:r>
            <a:r>
              <a:rPr lang="en-US" sz="1200" dirty="0" err="1"/>
              <a:t>Cardiol</a:t>
            </a:r>
            <a:r>
              <a:rPr lang="en-US" sz="1200" dirty="0"/>
              <a:t>. 2021;78(24):2460-2470. </a:t>
            </a:r>
          </a:p>
          <a:p>
            <a:pPr marL="0" indent="0">
              <a:spcBef>
                <a:spcPts val="400"/>
              </a:spcBef>
              <a:buNone/>
            </a:pPr>
            <a:r>
              <a:rPr lang="en-US" sz="1200" dirty="0"/>
              <a:t>- Lu Y, Liu Y, Dhingra LS, et al. National Trends in Racial and Ethnic Disparities in Antihypertensive Medication Use and Blood Pressure Control. Hypertension. 2022;79(1):207-217.</a:t>
            </a:r>
          </a:p>
          <a:p>
            <a:pPr marL="0" indent="0">
              <a:spcBef>
                <a:spcPts val="400"/>
              </a:spcBef>
              <a:buNone/>
            </a:pPr>
            <a:r>
              <a:rPr lang="en-US" sz="1200" dirty="0"/>
              <a:t>- </a:t>
            </a:r>
            <a:r>
              <a:rPr lang="en-US" sz="1200" dirty="0" err="1"/>
              <a:t>Akinyelure</a:t>
            </a:r>
            <a:r>
              <a:rPr lang="en-US" sz="1200" dirty="0"/>
              <a:t> OP, Jaeger BC, </a:t>
            </a:r>
            <a:r>
              <a:rPr lang="en-US" sz="1200" dirty="0" err="1"/>
              <a:t>Oparil</a:t>
            </a:r>
            <a:r>
              <a:rPr lang="en-US" sz="1200" dirty="0"/>
              <a:t> S, et al. Social Determinants of Health and Uncontrolled Blood Pressure: The REGARDS Study. Hypertension. 2023;80(7):1403-1413.</a:t>
            </a:r>
          </a:p>
          <a:p>
            <a:pPr marL="0" indent="0">
              <a:spcBef>
                <a:spcPts val="400"/>
              </a:spcBef>
              <a:buNone/>
            </a:pPr>
            <a:r>
              <a:rPr lang="en-US" sz="1200" dirty="0"/>
              <a:t>- </a:t>
            </a:r>
            <a:r>
              <a:rPr lang="en-US" sz="1200" dirty="0" err="1"/>
              <a:t>Metlock</a:t>
            </a:r>
            <a:r>
              <a:rPr lang="en-US" sz="1200" dirty="0"/>
              <a:t> FE, </a:t>
            </a:r>
            <a:r>
              <a:rPr lang="en-US" sz="1200" dirty="0" err="1"/>
              <a:t>Hinneh</a:t>
            </a:r>
            <a:r>
              <a:rPr lang="en-US" sz="1200" dirty="0"/>
              <a:t> T, </a:t>
            </a:r>
            <a:r>
              <a:rPr lang="en-US" sz="1200" dirty="0" err="1"/>
              <a:t>Benjasirisan</a:t>
            </a:r>
            <a:r>
              <a:rPr lang="en-US" sz="1200" dirty="0"/>
              <a:t> C, et al. Impact of Social Determinants of Health on Hypertension Outcomes: A Systematic Review. Hypertension. 2024;81(8):1675-1700.</a:t>
            </a:r>
          </a:p>
        </p:txBody>
      </p:sp>
    </p:spTree>
    <p:extLst>
      <p:ext uri="{BB962C8B-B14F-4D97-AF65-F5344CB8AC3E}">
        <p14:creationId xmlns:p14="http://schemas.microsoft.com/office/powerpoint/2010/main" val="19278317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09303-9730-96D5-217D-62C275445529}"/>
            </a:ext>
          </a:extLst>
        </p:cNvPr>
        <p:cNvGrpSpPr/>
        <p:nvPr/>
      </p:nvGrpSpPr>
      <p:grpSpPr>
        <a:xfrm>
          <a:off x="0" y="0"/>
          <a:ext cx="0" cy="0"/>
          <a:chOff x="0" y="0"/>
          <a:chExt cx="0" cy="0"/>
        </a:xfrm>
      </p:grpSpPr>
      <p:pic>
        <p:nvPicPr>
          <p:cNvPr id="2" name="Picture 1" descr="90 Simple Backgrounds [Edit and Download]">
            <a:extLst>
              <a:ext uri="{FF2B5EF4-FFF2-40B4-BE49-F238E27FC236}">
                <a16:creationId xmlns:a16="http://schemas.microsoft.com/office/drawing/2014/main" id="{0F6140AC-6005-9C25-1419-494032EC027E}"/>
              </a:ext>
            </a:extLst>
          </p:cNvPr>
          <p:cNvPicPr>
            <a:picLocks noChangeAspect="1"/>
          </p:cNvPicPr>
          <p:nvPr/>
        </p:nvPicPr>
        <p:blipFill>
          <a:blip r:embed="rId3"/>
          <a:stretch>
            <a:fillRect/>
          </a:stretch>
        </p:blipFill>
        <p:spPr>
          <a:xfrm>
            <a:off x="0" y="4370"/>
            <a:ext cx="12190179" cy="6853629"/>
          </a:xfrm>
          <a:prstGeom prst="rect">
            <a:avLst/>
          </a:prstGeom>
        </p:spPr>
      </p:pic>
      <p:sp>
        <p:nvSpPr>
          <p:cNvPr id="12" name="Rectangle 11">
            <a:extLst>
              <a:ext uri="{FF2B5EF4-FFF2-40B4-BE49-F238E27FC236}">
                <a16:creationId xmlns:a16="http://schemas.microsoft.com/office/drawing/2014/main" id="{C0213B9E-0A85-90E4-2BD2-DDDAD196637A}"/>
              </a:ext>
            </a:extLst>
          </p:cNvPr>
          <p:cNvSpPr/>
          <p:nvPr/>
        </p:nvSpPr>
        <p:spPr>
          <a:xfrm>
            <a:off x="406299" y="965504"/>
            <a:ext cx="7099111" cy="82446"/>
          </a:xfrm>
          <a:prstGeom prst="rect">
            <a:avLst/>
          </a:prstGeom>
          <a:gradFill flip="none" rotWithShape="1">
            <a:gsLst>
              <a:gs pos="0">
                <a:srgbClr val="FF0000">
                  <a:alpha val="64997"/>
                </a:srgbClr>
              </a:gs>
              <a:gs pos="74000">
                <a:schemeClr val="bg1">
                  <a:alpha val="40000"/>
                </a:schemeClr>
              </a:gs>
              <a:gs pos="83000">
                <a:schemeClr val="bg1">
                  <a:alpha val="30115"/>
                </a:schemeClr>
              </a:gs>
              <a:gs pos="100000">
                <a:schemeClr val="bg1">
                  <a:alpha val="19996"/>
                </a:schemeClr>
              </a:gs>
            </a:gsLst>
            <a:lin ang="108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13" name="Title 1">
            <a:extLst>
              <a:ext uri="{FF2B5EF4-FFF2-40B4-BE49-F238E27FC236}">
                <a16:creationId xmlns:a16="http://schemas.microsoft.com/office/drawing/2014/main" id="{FE09B581-DBA3-F8C0-4D39-9633D3505D21}"/>
              </a:ext>
            </a:extLst>
          </p:cNvPr>
          <p:cNvSpPr>
            <a:spLocks noGrp="1"/>
          </p:cNvSpPr>
          <p:nvPr>
            <p:ph type="title"/>
          </p:nvPr>
        </p:nvSpPr>
        <p:spPr>
          <a:xfrm>
            <a:off x="554631" y="294611"/>
            <a:ext cx="11111892" cy="694740"/>
          </a:xfrm>
        </p:spPr>
        <p:txBody>
          <a:bodyPr>
            <a:normAutofit fontScale="90000"/>
          </a:bodyPr>
          <a:lstStyle/>
          <a:p>
            <a:pPr>
              <a:spcBef>
                <a:spcPts val="0"/>
              </a:spcBef>
            </a:pPr>
            <a:r>
              <a:rPr lang="en-US" dirty="0">
                <a:latin typeface="Impact" panose="020B0806030902050204" pitchFamily="34" charset="0"/>
              </a:rPr>
              <a:t>HYPERTENSION CONTROL </a:t>
            </a:r>
            <a:br>
              <a:rPr lang="en-US" dirty="0">
                <a:latin typeface="Impact" panose="020B0806030902050204" pitchFamily="34" charset="0"/>
              </a:rPr>
            </a:br>
            <a:endParaRPr lang="en-US" dirty="0">
              <a:latin typeface="Impact" panose="020B0806030902050204" pitchFamily="34" charset="0"/>
            </a:endParaRPr>
          </a:p>
        </p:txBody>
      </p:sp>
      <p:sp>
        <p:nvSpPr>
          <p:cNvPr id="15" name="TextBox 14">
            <a:extLst>
              <a:ext uri="{FF2B5EF4-FFF2-40B4-BE49-F238E27FC236}">
                <a16:creationId xmlns:a16="http://schemas.microsoft.com/office/drawing/2014/main" id="{074A4782-1590-F197-BC25-BD2E348DEB7B}"/>
              </a:ext>
            </a:extLst>
          </p:cNvPr>
          <p:cNvSpPr txBox="1"/>
          <p:nvPr/>
        </p:nvSpPr>
        <p:spPr>
          <a:xfrm>
            <a:off x="550456" y="1033925"/>
            <a:ext cx="11336744" cy="584775"/>
          </a:xfrm>
          <a:prstGeom prst="rect">
            <a:avLst/>
          </a:prstGeom>
          <a:noFill/>
        </p:spPr>
        <p:txBody>
          <a:bodyPr wrap="square">
            <a:spAutoFit/>
          </a:bodyPr>
          <a:lstStyle/>
          <a:p>
            <a:r>
              <a:rPr lang="en-US" sz="3200" b="1" dirty="0"/>
              <a:t>References </a:t>
            </a:r>
            <a:r>
              <a:rPr lang="en-US" sz="3200" b="1" dirty="0" err="1"/>
              <a:t>Con’t</a:t>
            </a:r>
            <a:endParaRPr lang="en-US" sz="3200" b="1" dirty="0"/>
          </a:p>
        </p:txBody>
      </p:sp>
      <p:sp>
        <p:nvSpPr>
          <p:cNvPr id="17" name="Content Placeholder 2">
            <a:extLst>
              <a:ext uri="{FF2B5EF4-FFF2-40B4-BE49-F238E27FC236}">
                <a16:creationId xmlns:a16="http://schemas.microsoft.com/office/drawing/2014/main" id="{AAF1603B-215A-2037-D148-F7D6E590B6A8}"/>
              </a:ext>
            </a:extLst>
          </p:cNvPr>
          <p:cNvSpPr txBox="1">
            <a:spLocks/>
          </p:cNvSpPr>
          <p:nvPr/>
        </p:nvSpPr>
        <p:spPr>
          <a:xfrm>
            <a:off x="552543" y="1510576"/>
            <a:ext cx="11116067" cy="4463478"/>
          </a:xfrm>
          <a:prstGeom prst="rect">
            <a:avLst/>
          </a:prstGeom>
        </p:spPr>
        <p:txBody>
          <a:bodyPr vert="horz" lIns="91440" tIns="45720" rIns="91440" bIns="45720" numCol="1"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00"/>
              </a:spcBef>
              <a:buNone/>
            </a:pPr>
            <a:r>
              <a:rPr lang="en-US" sz="1200" b="1" dirty="0"/>
              <a:t>GUIDELINES SCIENTIFIC STATEMENTS</a:t>
            </a:r>
          </a:p>
          <a:p>
            <a:pPr marL="0" indent="0">
              <a:spcBef>
                <a:spcPts val="400"/>
              </a:spcBef>
              <a:buNone/>
            </a:pPr>
            <a:r>
              <a:rPr lang="en-US" sz="1200" dirty="0"/>
              <a:t>- Abdalla M, Bolen SD, </a:t>
            </a:r>
            <a:r>
              <a:rPr lang="en-US" sz="1200" dirty="0" err="1"/>
              <a:t>Brettler</a:t>
            </a:r>
            <a:r>
              <a:rPr lang="en-US" sz="1200" dirty="0"/>
              <a:t> J, et al. Implementation Strategies to Improve Blood Pressure Control in the United States: AHA/AMA Scientific Statement. Hypertension. 2023;80(10):e143-e157.</a:t>
            </a:r>
          </a:p>
          <a:p>
            <a:pPr marL="0" indent="0">
              <a:spcBef>
                <a:spcPts val="400"/>
              </a:spcBef>
              <a:buNone/>
            </a:pPr>
            <a:r>
              <a:rPr lang="en-US" sz="1200" dirty="0"/>
              <a:t>- Jones DW, Ferdinand KC, Taler SJ, et al. 2025 AHA/ACC Guideline for the Prevention, Detection, Evaluation, and Management of High Blood Pressure in Adults. J Am Coll </a:t>
            </a:r>
            <a:r>
              <a:rPr lang="en-US" sz="1200" dirty="0" err="1"/>
              <a:t>Cardiol</a:t>
            </a:r>
            <a:r>
              <a:rPr lang="en-US" sz="1200" dirty="0"/>
              <a:t>. 2025;86(18):1567-1678.</a:t>
            </a:r>
          </a:p>
          <a:p>
            <a:pPr marL="0" indent="0">
              <a:spcBef>
                <a:spcPts val="400"/>
              </a:spcBef>
              <a:buNone/>
            </a:pPr>
            <a:endParaRPr lang="en-US" sz="600" dirty="0"/>
          </a:p>
          <a:p>
            <a:pPr marL="0" indent="0">
              <a:spcBef>
                <a:spcPts val="400"/>
              </a:spcBef>
              <a:buNone/>
            </a:pPr>
            <a:r>
              <a:rPr lang="en-US" sz="1200" b="1" dirty="0"/>
              <a:t>KAISER PERMANENTE PROGRAM </a:t>
            </a:r>
          </a:p>
          <a:p>
            <a:pPr marL="0" indent="0">
              <a:spcBef>
                <a:spcPts val="400"/>
              </a:spcBef>
              <a:buNone/>
            </a:pPr>
            <a:r>
              <a:rPr lang="en-US" sz="1200" dirty="0"/>
              <a:t>- Jaffe MG, Lee GA, Young JD, Sidney S, Go AS. Improved Blood Pressure Control Associated With a Large-Scale Hypertension Program. JAMA. 2013;310(7):699-705. </a:t>
            </a:r>
          </a:p>
          <a:p>
            <a:pPr marL="0" indent="0">
              <a:spcBef>
                <a:spcPts val="400"/>
              </a:spcBef>
              <a:buNone/>
            </a:pPr>
            <a:r>
              <a:rPr lang="en-US" sz="1200" dirty="0"/>
              <a:t>- Sim JJ, Handler J, Jacobsen SJ, Kanter MH. Systemic Implementation Strategies to Improve Hypertension: The Kaiser Permanente Southern California Experience. Can J Cardiol. 2014;30(5):544-552.</a:t>
            </a:r>
          </a:p>
          <a:p>
            <a:pPr marL="0" indent="0">
              <a:spcBef>
                <a:spcPts val="400"/>
              </a:spcBef>
              <a:buNone/>
            </a:pPr>
            <a:r>
              <a:rPr lang="en-US" sz="1200" dirty="0"/>
              <a:t>- Harrison TN, Zhou H, Wei R, et al. Blood Pressure Control Among Black and White Adults Following a Quality Improvement Program. JAMA </a:t>
            </a:r>
            <a:r>
              <a:rPr lang="en-US" sz="1200" dirty="0" err="1"/>
              <a:t>Netw</a:t>
            </a:r>
            <a:r>
              <a:rPr lang="en-US" sz="1200" dirty="0"/>
              <a:t> Open. 2023;6(1):e2249930.</a:t>
            </a:r>
          </a:p>
          <a:p>
            <a:pPr marL="0" indent="0">
              <a:spcBef>
                <a:spcPts val="400"/>
              </a:spcBef>
              <a:buNone/>
            </a:pPr>
            <a:endParaRPr lang="en-US" sz="600" dirty="0"/>
          </a:p>
          <a:p>
            <a:pPr marL="0" indent="0">
              <a:spcBef>
                <a:spcPts val="400"/>
              </a:spcBef>
              <a:buNone/>
            </a:pPr>
            <a:r>
              <a:rPr lang="en-US" sz="1200" dirty="0"/>
              <a:t>- </a:t>
            </a:r>
            <a:r>
              <a:rPr lang="en-US" sz="1200" dirty="0" err="1"/>
              <a:t>Fontil</a:t>
            </a:r>
            <a:r>
              <a:rPr lang="en-US" sz="1200" dirty="0"/>
              <a:t> V, Gupta R, Moise N, et al. Adapting and Evaluating a Health System Intervention From Kaiser Permanente to Improve Hypertension Management in Safety-Net Clinics. Circ Cardiovasc Qual Outcomes. 2018;11(7):e004386.</a:t>
            </a:r>
          </a:p>
          <a:p>
            <a:pPr marL="0" indent="0">
              <a:spcBef>
                <a:spcPts val="400"/>
              </a:spcBef>
              <a:buNone/>
            </a:pPr>
            <a:r>
              <a:rPr lang="en-US" sz="1200" b="1" dirty="0"/>
              <a:t>PROVIDER / STAFF SURVEY</a:t>
            </a:r>
          </a:p>
          <a:p>
            <a:pPr marL="0" indent="0">
              <a:spcBef>
                <a:spcPts val="400"/>
              </a:spcBef>
              <a:buNone/>
            </a:pPr>
            <a:r>
              <a:rPr lang="en-US" sz="1200" dirty="0">
                <a:cs typeface="Times New Roman" panose="02020603050405020304" pitchFamily="18" charset="0"/>
              </a:rPr>
              <a:t>- Jones, D. W., Ferdinand, K. C., Taler, S. J., Johnson, H. M., </a:t>
            </a:r>
            <a:r>
              <a:rPr lang="en-US" sz="1200" dirty="0" err="1">
                <a:cs typeface="Times New Roman" panose="02020603050405020304" pitchFamily="18" charset="0"/>
              </a:rPr>
              <a:t>Shimbo</a:t>
            </a:r>
            <a:r>
              <a:rPr lang="en-US" sz="1200" dirty="0">
                <a:cs typeface="Times New Roman" panose="02020603050405020304" pitchFamily="18" charset="0"/>
              </a:rPr>
              <a:t>, D., Abdalla, M., Altieri, M. M., Bansal, N., Bello, N. A., Bress, A. P., Carter, J., Cohen, J. B., Collins, K. J., Commodore-Mensah, Y., Davis, L. L., Egan, B., Khan, S. S., Lloyd-Jones, D. M., Melnyk, B. M., … Williamson, J. D. (2025). 2025</a:t>
            </a:r>
          </a:p>
          <a:p>
            <a:pPr marL="0" indent="0">
              <a:spcBef>
                <a:spcPts val="400"/>
              </a:spcBef>
              <a:buNone/>
            </a:pPr>
            <a:r>
              <a:rPr lang="en-US" sz="1200" dirty="0">
                <a:cs typeface="Times New Roman" panose="02020603050405020304" pitchFamily="18" charset="0"/>
              </a:rPr>
              <a:t>- AHA/ACC/AANP/AAPA/ABC/ACCP/ACPM/AGS/AMA/ASPC/NMA/PCNA/SGIM guideline for the prevention, detection, evaluation and management of high blood pressure in adults: A report of the American College of Cardiology/American Heart Association Joint Committee on Clinical Practice Guidelines. </a:t>
            </a:r>
            <a:r>
              <a:rPr lang="en-US" sz="1200" i="1" dirty="0">
                <a:cs typeface="Times New Roman" panose="02020603050405020304" pitchFamily="18" charset="0"/>
              </a:rPr>
              <a:t>Circulation, 152</a:t>
            </a:r>
            <a:r>
              <a:rPr lang="en-US" sz="1200" dirty="0">
                <a:cs typeface="Times New Roman" panose="02020603050405020304" pitchFamily="18" charset="0"/>
              </a:rPr>
              <a:t>(11). https://</a:t>
            </a:r>
            <a:r>
              <a:rPr lang="en-US" sz="1200" dirty="0" err="1">
                <a:cs typeface="Times New Roman" panose="02020603050405020304" pitchFamily="18" charset="0"/>
              </a:rPr>
              <a:t>doi.org</a:t>
            </a:r>
            <a:r>
              <a:rPr lang="en-US" sz="1200" dirty="0">
                <a:cs typeface="Times New Roman" panose="02020603050405020304" pitchFamily="18" charset="0"/>
              </a:rPr>
              <a:t>/10.1161/cir.0000000000001356</a:t>
            </a:r>
          </a:p>
          <a:p>
            <a:pPr marL="0" indent="0">
              <a:spcBef>
                <a:spcPts val="400"/>
              </a:spcBef>
              <a:buNone/>
            </a:pPr>
            <a:endParaRPr lang="en-US" sz="600" dirty="0">
              <a:cs typeface="Times New Roman" panose="02020603050405020304" pitchFamily="18" charset="0"/>
            </a:endParaRPr>
          </a:p>
          <a:p>
            <a:pPr marL="0" indent="0">
              <a:spcBef>
                <a:spcPts val="400"/>
              </a:spcBef>
              <a:buNone/>
            </a:pPr>
            <a:r>
              <a:rPr lang="en-US" sz="1200" dirty="0">
                <a:cs typeface="Times New Roman" panose="02020603050405020304" pitchFamily="18" charset="0"/>
              </a:rPr>
              <a:t>- Troy, A. L., Blumenthal, R. S., &amp; Schott, S. (2025). Top 10 prevention takeaways from the 2025 high blood pressure guideline. </a:t>
            </a:r>
            <a:r>
              <a:rPr lang="en-US" sz="1200" i="1" dirty="0">
                <a:cs typeface="Times New Roman" panose="02020603050405020304" pitchFamily="18" charset="0"/>
              </a:rPr>
              <a:t>Nephrology News &amp; Issues, 39</a:t>
            </a:r>
            <a:r>
              <a:rPr lang="en-US" sz="1200" dirty="0">
                <a:cs typeface="Times New Roman" panose="02020603050405020304" pitchFamily="18" charset="0"/>
              </a:rPr>
              <a:t>(9).</a:t>
            </a:r>
          </a:p>
          <a:p>
            <a:pPr marL="0" indent="0">
              <a:spcBef>
                <a:spcPts val="400"/>
              </a:spcBef>
              <a:buNone/>
            </a:pPr>
            <a:endParaRPr lang="en-US" sz="1200" b="1" dirty="0"/>
          </a:p>
        </p:txBody>
      </p:sp>
    </p:spTree>
    <p:extLst>
      <p:ext uri="{BB962C8B-B14F-4D97-AF65-F5344CB8AC3E}">
        <p14:creationId xmlns:p14="http://schemas.microsoft.com/office/powerpoint/2010/main" val="1625058500"/>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17535</TotalTime>
  <Words>5342</Words>
  <Application>Microsoft Macintosh PowerPoint</Application>
  <PresentationFormat>Widescreen</PresentationFormat>
  <Paragraphs>451</Paragraphs>
  <Slides>40</Slides>
  <Notes>21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40</vt:i4>
      </vt:variant>
    </vt:vector>
  </HeadingPairs>
  <TitlesOfParts>
    <vt:vector size="52" baseType="lpstr">
      <vt:lpstr>-webkit-standard</vt:lpstr>
      <vt:lpstr>Aptos</vt:lpstr>
      <vt:lpstr>Arial</vt:lpstr>
      <vt:lpstr>Arial Black</vt:lpstr>
      <vt:lpstr>Bierstadt</vt:lpstr>
      <vt:lpstr>Calibri</vt:lpstr>
      <vt:lpstr>Cambria Math</vt:lpstr>
      <vt:lpstr>Helvetica Neue</vt:lpstr>
      <vt:lpstr>Impact</vt:lpstr>
      <vt:lpstr>Times New Roman</vt:lpstr>
      <vt:lpstr>GestaltVTI</vt:lpstr>
      <vt:lpstr>1_Office Theme</vt:lpstr>
      <vt:lpstr>HYPERTENSION CONTROL  A System-Level Challenge </vt:lpstr>
      <vt:lpstr>HYPERTENSION CONTROL  </vt:lpstr>
      <vt:lpstr>HYPERTENSION CONTROL  </vt:lpstr>
      <vt:lpstr>HYPERTENSION CONTROL  </vt:lpstr>
      <vt:lpstr>PowerPoint Presentation</vt:lpstr>
      <vt:lpstr>PowerPoint Presentation</vt:lpstr>
      <vt:lpstr>PowerPoint Presentation</vt:lpstr>
      <vt:lpstr>Patient Survey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HYPERTENSION CONTROL  </vt:lpstr>
      <vt:lpstr>HYPERTENSION CONTROL  </vt:lpstr>
      <vt:lpstr>HYPERTENSION CONTROL  </vt:lpstr>
      <vt:lpstr>HYPERTENSION CONTROL  </vt:lpstr>
      <vt:lpstr>HYPERTENSION CONTROL  </vt:lpstr>
      <vt:lpstr>HYPERTENSION CONTROL  </vt:lpstr>
      <vt:lpstr>HYPERTENSION CONTROL  </vt:lpstr>
      <vt:lpstr>HYPERTENSION CONTROL  </vt:lpstr>
      <vt:lpstr>HYPERTENSION CONTROL  </vt:lpstr>
      <vt:lpstr>HYPERTENSION CONTROL  </vt:lpstr>
      <vt:lpstr>HYPERTENSION CONTROL  </vt:lpstr>
      <vt:lpstr>HYPERTENSION CONTROL  </vt:lpstr>
      <vt:lpstr>HYPERTENSION CONTROL  </vt:lpstr>
      <vt:lpstr> </vt:lpstr>
      <vt:lpstr>HYPERTENSION CONTROL  </vt:lpstr>
      <vt:lpstr>HYPERTENSION CONTROL  </vt:lpstr>
      <vt:lpstr>HYPERTENSION CONTROL  </vt:lpstr>
      <vt:lpstr>HYPERTENSION CONTROL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Eric Goldstein</dc:creator>
  <cp:lastModifiedBy>Mary Lily Kimatu</cp:lastModifiedBy>
  <cp:revision>103</cp:revision>
  <dcterms:created xsi:type="dcterms:W3CDTF">2026-04-28T22:13:22Z</dcterms:created>
  <dcterms:modified xsi:type="dcterms:W3CDTF">2026-06-25T15:29:15Z</dcterms:modified>
</cp:coreProperties>
</file>