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70" r:id="rId3"/>
    <p:sldId id="275" r:id="rId4"/>
    <p:sldId id="312" r:id="rId5"/>
    <p:sldId id="282" r:id="rId6"/>
    <p:sldId id="301" r:id="rId7"/>
    <p:sldId id="308" r:id="rId8"/>
    <p:sldId id="309" r:id="rId9"/>
    <p:sldId id="303" r:id="rId10"/>
    <p:sldId id="307" r:id="rId11"/>
    <p:sldId id="313" r:id="rId12"/>
    <p:sldId id="305" r:id="rId13"/>
    <p:sldId id="316" r:id="rId14"/>
    <p:sldId id="288" r:id="rId15"/>
    <p:sldId id="291" r:id="rId16"/>
    <p:sldId id="277" r:id="rId17"/>
    <p:sldId id="276" r:id="rId18"/>
    <p:sldId id="306" r:id="rId19"/>
    <p:sldId id="294" r:id="rId20"/>
    <p:sldId id="315" r:id="rId21"/>
    <p:sldId id="278" r:id="rId22"/>
    <p:sldId id="314" r:id="rId23"/>
    <p:sldId id="318" r:id="rId24"/>
    <p:sldId id="296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3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8D85C-D676-4AA2-A4E6-72FE0F29BF0A}" type="datetimeFigureOut">
              <a:rPr lang="es-PR" smtClean="0"/>
              <a:t>04/14/2023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F77E5-811B-456B-B071-9D1A64B0BE8C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74844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77E5-811B-456B-B071-9D1A64B0BE8C}" type="slidenum">
              <a:rPr lang="es-PR" smtClean="0"/>
              <a:t>3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655098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77E5-811B-456B-B071-9D1A64B0BE8C}" type="slidenum">
              <a:rPr lang="es-PR" smtClean="0"/>
              <a:t>14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946538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77E5-811B-456B-B071-9D1A64B0BE8C}" type="slidenum">
              <a:rPr lang="es-PR" smtClean="0"/>
              <a:t>16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723499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77E5-811B-456B-B071-9D1A64B0BE8C}" type="slidenum">
              <a:rPr lang="es-PR" smtClean="0"/>
              <a:t>17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79465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77E5-811B-456B-B071-9D1A64B0BE8C}" type="slidenum">
              <a:rPr lang="es-PR" smtClean="0"/>
              <a:t>18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71513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77E5-811B-456B-B071-9D1A64B0BE8C}" type="slidenum">
              <a:rPr lang="es-PR" smtClean="0"/>
              <a:t>19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900759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77E5-811B-456B-B071-9D1A64B0BE8C}" type="slidenum">
              <a:rPr lang="es-PR" smtClean="0"/>
              <a:t>20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24058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77E5-811B-456B-B071-9D1A64B0BE8C}" type="slidenum">
              <a:rPr lang="es-PR" smtClean="0"/>
              <a:t>21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25166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77E5-811B-456B-B071-9D1A64B0BE8C}" type="slidenum">
              <a:rPr lang="es-PR" smtClean="0"/>
              <a:t>22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680000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77E5-811B-456B-B071-9D1A64B0BE8C}" type="slidenum">
              <a:rPr lang="es-PR" smtClean="0"/>
              <a:t>23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628612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77E5-811B-456B-B071-9D1A64B0BE8C}" type="slidenum">
              <a:rPr lang="es-PR" smtClean="0"/>
              <a:t>24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9863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77E5-811B-456B-B071-9D1A64B0BE8C}" type="slidenum">
              <a:rPr lang="es-PR" smtClean="0"/>
              <a:t>4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00638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77E5-811B-456B-B071-9D1A64B0BE8C}" type="slidenum">
              <a:rPr lang="es-PR" smtClean="0"/>
              <a:t>5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26522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77E5-811B-456B-B071-9D1A64B0BE8C}" type="slidenum">
              <a:rPr lang="es-PR" smtClean="0"/>
              <a:t>6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927865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77E5-811B-456B-B071-9D1A64B0BE8C}" type="slidenum">
              <a:rPr lang="es-PR" smtClean="0"/>
              <a:t>9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068984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77E5-811B-456B-B071-9D1A64B0BE8C}" type="slidenum">
              <a:rPr lang="es-PR" smtClean="0"/>
              <a:t>10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90226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77E5-811B-456B-B071-9D1A64B0BE8C}" type="slidenum">
              <a:rPr lang="es-PR" smtClean="0"/>
              <a:t>11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724113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77E5-811B-456B-B071-9D1A64B0BE8C}" type="slidenum">
              <a:rPr lang="es-PR" smtClean="0"/>
              <a:t>12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18243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77E5-811B-456B-B071-9D1A64B0BE8C}" type="slidenum">
              <a:rPr lang="es-PR" smtClean="0"/>
              <a:t>13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6966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35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9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6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6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5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4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1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4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8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99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F348-B3D9-4D48-9047-CE76AC290D0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3348-EC9C-5F45-A82A-2C266703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8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esityaction.org/" TargetMode="External"/><Relationship Id="rId2" Type="http://schemas.openxmlformats.org/officeDocument/2006/relationships/hyperlink" Target="http://www.apa.org/monitor/2022/03/news-weight-stigm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ldobesity.org/" TargetMode="External"/><Relationship Id="rId5" Type="http://schemas.openxmlformats.org/officeDocument/2006/relationships/hyperlink" Target="http://www.uconnruddcenter.org/" TargetMode="External"/><Relationship Id="rId4" Type="http://schemas.openxmlformats.org/officeDocument/2006/relationships/hyperlink" Target="http://www.tosconnect.obesity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Obesity: moving beyond awareness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8364" y="3886200"/>
            <a:ext cx="7010400" cy="1752600"/>
          </a:xfrm>
        </p:spPr>
        <p:txBody>
          <a:bodyPr/>
          <a:lstStyle/>
          <a:p>
            <a:r>
              <a:rPr lang="en-US" dirty="0" smtClean="0"/>
              <a:t>Brend</a:t>
            </a:r>
            <a:r>
              <a:rPr lang="en-US" dirty="0"/>
              <a:t>a</a:t>
            </a:r>
            <a:r>
              <a:rPr lang="en-US" dirty="0" smtClean="0"/>
              <a:t> Lee Beauchamp, </a:t>
            </a:r>
            <a:r>
              <a:rPr lang="en-US" dirty="0" err="1" smtClean="0"/>
              <a:t>PsyD</a:t>
            </a:r>
            <a:r>
              <a:rPr lang="en-US" dirty="0" smtClean="0"/>
              <a:t>, CPCBH</a:t>
            </a:r>
          </a:p>
          <a:p>
            <a:r>
              <a:rPr lang="en-US" dirty="0" smtClean="0"/>
              <a:t>April 14</a:t>
            </a:r>
            <a:r>
              <a:rPr lang="en-US" baseline="30000" dirty="0" smtClean="0"/>
              <a:t>th</a:t>
            </a:r>
            <a:r>
              <a:rPr lang="en-US" dirty="0" smtClean="0"/>
              <a:t>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anceswithfat.files.wordpress.com/2021/08/wp-dear-davids-bridal-sell-wedding-clothes-not-weight-stigma-1.png?w=300&amp;h=300&amp;cro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2" y="1108364"/>
            <a:ext cx="1856509" cy="185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eight Stigma | World Obesity Fede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36" y="2211208"/>
            <a:ext cx="2359963" cy="235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Body positive and strong women taking a photo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684" y="3883157"/>
            <a:ext cx="2978728" cy="178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may contain Advertisement and Billboa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7337">
            <a:off x="155575" y="4178433"/>
            <a:ext cx="2939528" cy="194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bc6onyourside.com/resources/media/ec23f86d-9e63-4327-8fff-619717a84268-MBhyxED0.jpg?14405809965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8926">
            <a:off x="5827682" y="1245011"/>
            <a:ext cx="2812701" cy="158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1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sz="2800" dirty="0" err="1"/>
              <a:t>Stereotypes</a:t>
            </a:r>
            <a:r>
              <a:rPr lang="es-PR" sz="2800" dirty="0"/>
              <a:t> and </a:t>
            </a:r>
            <a:r>
              <a:rPr lang="es-PR" sz="2800" dirty="0" err="1"/>
              <a:t>negative</a:t>
            </a:r>
            <a:r>
              <a:rPr lang="es-PR" sz="2800" dirty="0"/>
              <a:t> </a:t>
            </a:r>
            <a:r>
              <a:rPr lang="es-PR" sz="2800" dirty="0" err="1"/>
              <a:t>attiude</a:t>
            </a:r>
            <a:r>
              <a:rPr lang="es-PR" sz="2800" dirty="0"/>
              <a:t> </a:t>
            </a:r>
            <a:r>
              <a:rPr lang="es-PR" sz="2800" dirty="0" err="1"/>
              <a:t>toward</a:t>
            </a:r>
            <a:r>
              <a:rPr lang="es-PR" sz="2800" dirty="0"/>
              <a:t> </a:t>
            </a:r>
            <a:r>
              <a:rPr lang="es-PR" sz="2800" dirty="0" err="1"/>
              <a:t>patients</a:t>
            </a:r>
            <a:endParaRPr lang="es-P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PR" sz="2600" dirty="0" err="1" smtClean="0"/>
              <a:t>Annoying</a:t>
            </a:r>
            <a:endParaRPr lang="es-PR" sz="2600" dirty="0" smtClean="0"/>
          </a:p>
          <a:p>
            <a:r>
              <a:rPr lang="es-PR" sz="2600" dirty="0" err="1" smtClean="0"/>
              <a:t>Greater</a:t>
            </a:r>
            <a:r>
              <a:rPr lang="es-PR" sz="2600" dirty="0" smtClean="0"/>
              <a:t> </a:t>
            </a:r>
            <a:r>
              <a:rPr lang="es-PR" sz="2600" dirty="0" err="1" smtClean="0"/>
              <a:t>waste</a:t>
            </a:r>
            <a:r>
              <a:rPr lang="es-PR" sz="2600" dirty="0" smtClean="0"/>
              <a:t> of time</a:t>
            </a:r>
            <a:endParaRPr lang="es-PR" sz="2600" dirty="0"/>
          </a:p>
          <a:p>
            <a:r>
              <a:rPr lang="es-PR" sz="2600" dirty="0" err="1"/>
              <a:t>Lazy</a:t>
            </a:r>
            <a:endParaRPr lang="es-PR" sz="2600" dirty="0"/>
          </a:p>
          <a:p>
            <a:r>
              <a:rPr lang="es-PR" sz="2600" dirty="0" err="1" smtClean="0"/>
              <a:t>Awkward</a:t>
            </a:r>
            <a:r>
              <a:rPr lang="es-PR" sz="2600" dirty="0" smtClean="0"/>
              <a:t> </a:t>
            </a:r>
            <a:endParaRPr lang="es-PR" sz="2600" dirty="0"/>
          </a:p>
          <a:p>
            <a:r>
              <a:rPr lang="es-PR" sz="2600" dirty="0"/>
              <a:t>Non </a:t>
            </a:r>
            <a:r>
              <a:rPr lang="es-PR" sz="2600" dirty="0" err="1"/>
              <a:t>compliant</a:t>
            </a:r>
            <a:endParaRPr lang="es-PR" sz="2600" dirty="0"/>
          </a:p>
          <a:p>
            <a:r>
              <a:rPr lang="es-PR" sz="2600" dirty="0" err="1"/>
              <a:t>Unintelligent</a:t>
            </a:r>
            <a:r>
              <a:rPr lang="es-PR" sz="2600" dirty="0"/>
              <a:t> </a:t>
            </a:r>
          </a:p>
          <a:p>
            <a:r>
              <a:rPr lang="es-PR" sz="2600" dirty="0" err="1"/>
              <a:t>Unsuccessful</a:t>
            </a:r>
            <a:endParaRPr lang="es-PR" sz="2600" dirty="0"/>
          </a:p>
          <a:p>
            <a:r>
              <a:rPr lang="es-PR" sz="2600" dirty="0" err="1"/>
              <a:t>Lacking</a:t>
            </a:r>
            <a:r>
              <a:rPr lang="es-PR" sz="2600" dirty="0"/>
              <a:t> of </a:t>
            </a:r>
            <a:r>
              <a:rPr lang="es-PR" sz="2600" dirty="0" err="1"/>
              <a:t>self</a:t>
            </a:r>
            <a:r>
              <a:rPr lang="es-PR" sz="2600" dirty="0"/>
              <a:t> discipline and </a:t>
            </a:r>
            <a:r>
              <a:rPr lang="es-PR" sz="2600" dirty="0" err="1"/>
              <a:t>self</a:t>
            </a:r>
            <a:r>
              <a:rPr lang="es-PR" sz="2600" dirty="0"/>
              <a:t> control </a:t>
            </a:r>
            <a:endParaRPr lang="es-PR" sz="26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PR" sz="2600" dirty="0" err="1" smtClean="0"/>
              <a:t>Overeaters</a:t>
            </a:r>
            <a:endParaRPr lang="es-PR" sz="2600" dirty="0" smtClean="0"/>
          </a:p>
          <a:p>
            <a:r>
              <a:rPr lang="es-PR" sz="2600" dirty="0" err="1" smtClean="0"/>
              <a:t>Unattractive</a:t>
            </a:r>
            <a:endParaRPr lang="es-PR" sz="2600" dirty="0" smtClean="0"/>
          </a:p>
          <a:p>
            <a:r>
              <a:rPr lang="es-PR" sz="2600" dirty="0" err="1" smtClean="0"/>
              <a:t>Insecure</a:t>
            </a:r>
            <a:endParaRPr lang="es-PR" sz="2600" dirty="0" smtClean="0"/>
          </a:p>
          <a:p>
            <a:r>
              <a:rPr lang="es-PR" sz="2600" dirty="0" err="1" smtClean="0"/>
              <a:t>Slow</a:t>
            </a:r>
            <a:endParaRPr lang="es-PR" sz="2600" dirty="0" smtClean="0"/>
          </a:p>
          <a:p>
            <a:r>
              <a:rPr lang="es-PR" sz="2600" dirty="0" err="1"/>
              <a:t>Sloppy</a:t>
            </a:r>
            <a:endParaRPr lang="es-PR" sz="2600" dirty="0"/>
          </a:p>
          <a:p>
            <a:r>
              <a:rPr lang="es-PR" sz="2600" dirty="0" err="1"/>
              <a:t>Dishonest</a:t>
            </a:r>
            <a:r>
              <a:rPr lang="es-PR" sz="2600" dirty="0"/>
              <a:t> </a:t>
            </a:r>
          </a:p>
          <a:p>
            <a:r>
              <a:rPr lang="es-PR" sz="2600" dirty="0" err="1"/>
              <a:t>F</a:t>
            </a:r>
            <a:r>
              <a:rPr lang="es-PR" sz="2600" dirty="0" err="1" smtClean="0"/>
              <a:t>eeling</a:t>
            </a:r>
            <a:r>
              <a:rPr lang="es-PR" sz="2600" dirty="0" smtClean="0"/>
              <a:t> </a:t>
            </a:r>
            <a:r>
              <a:rPr lang="es-PR" sz="2600" dirty="0" err="1"/>
              <a:t>repulsed</a:t>
            </a:r>
            <a:r>
              <a:rPr lang="es-PR" sz="2600" dirty="0"/>
              <a:t> </a:t>
            </a:r>
            <a:r>
              <a:rPr lang="es-PR" sz="2600" dirty="0" err="1"/>
              <a:t>by</a:t>
            </a:r>
            <a:r>
              <a:rPr lang="es-PR" sz="2600" dirty="0"/>
              <a:t> </a:t>
            </a:r>
            <a:r>
              <a:rPr lang="es-PR" sz="2600" dirty="0" err="1"/>
              <a:t>them</a:t>
            </a:r>
            <a:r>
              <a:rPr lang="es-PR" sz="2600" dirty="0"/>
              <a:t>, and </a:t>
            </a:r>
            <a:r>
              <a:rPr lang="es-PR" sz="2600" dirty="0" err="1"/>
              <a:t>would</a:t>
            </a:r>
            <a:r>
              <a:rPr lang="es-PR" sz="2600" dirty="0"/>
              <a:t> </a:t>
            </a:r>
            <a:r>
              <a:rPr lang="es-PR" sz="2600" dirty="0" err="1"/>
              <a:t>prefer</a:t>
            </a:r>
            <a:r>
              <a:rPr lang="es-PR" sz="2600" dirty="0"/>
              <a:t> </a:t>
            </a:r>
            <a:r>
              <a:rPr lang="es-PR" sz="2600" dirty="0" err="1"/>
              <a:t>not</a:t>
            </a:r>
            <a:r>
              <a:rPr lang="es-PR" sz="2600" dirty="0"/>
              <a:t> to </a:t>
            </a:r>
            <a:r>
              <a:rPr lang="es-PR" sz="2600" dirty="0" err="1"/>
              <a:t>touch</a:t>
            </a:r>
            <a:r>
              <a:rPr lang="es-PR" sz="2600" dirty="0"/>
              <a:t> </a:t>
            </a:r>
            <a:r>
              <a:rPr lang="es-PR" sz="2600" dirty="0" err="1" smtClean="0"/>
              <a:t>them</a:t>
            </a:r>
            <a:r>
              <a:rPr lang="es-PR" sz="2600" dirty="0" smtClean="0"/>
              <a:t>.</a:t>
            </a:r>
          </a:p>
          <a:p>
            <a:pPr marL="0" indent="0">
              <a:buNone/>
            </a:pPr>
            <a:endParaRPr lang="es-PR" dirty="0" smtClean="0"/>
          </a:p>
          <a:p>
            <a:endParaRPr lang="es-PR" dirty="0"/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9472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Impact of weight </a:t>
            </a:r>
            <a:r>
              <a:rPr lang="en-US" sz="3200" dirty="0"/>
              <a:t>stigma </a:t>
            </a:r>
            <a:r>
              <a:rPr lang="en-US" sz="3200" dirty="0" smtClean="0"/>
              <a:t>in </a:t>
            </a:r>
            <a:r>
              <a:rPr lang="es-PR" sz="3200" dirty="0" err="1" smtClean="0"/>
              <a:t>healthcare</a:t>
            </a:r>
            <a:r>
              <a:rPr lang="es-PR" sz="3200" dirty="0" smtClean="0"/>
              <a:t> </a:t>
            </a:r>
            <a:r>
              <a:rPr lang="es-PR" sz="3200" dirty="0" err="1" smtClean="0"/>
              <a:t>settings</a:t>
            </a:r>
            <a:r>
              <a:rPr lang="es-PR" sz="3200" dirty="0" smtClean="0"/>
              <a:t> </a:t>
            </a:r>
            <a:endParaRPr lang="es-P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R</a:t>
            </a:r>
            <a:r>
              <a:rPr lang="en-US" sz="2600" dirty="0" smtClean="0"/>
              <a:t>esults </a:t>
            </a:r>
            <a:r>
              <a:rPr lang="en-US" sz="2600" dirty="0"/>
              <a:t>in reduced quality of </a:t>
            </a:r>
            <a:r>
              <a:rPr lang="en-US" sz="2600" dirty="0" smtClean="0"/>
              <a:t>care.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/>
              <a:t>P</a:t>
            </a:r>
            <a:r>
              <a:rPr lang="en-US" sz="2600" dirty="0" smtClean="0"/>
              <a:t>oor </a:t>
            </a:r>
            <a:r>
              <a:rPr lang="en-US" sz="2600" dirty="0"/>
              <a:t>health in people with overweight and obesity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s-PR" sz="2600" dirty="0"/>
          </a:p>
          <a:p>
            <a:r>
              <a:rPr lang="en-US" sz="2600" dirty="0"/>
              <a:t>L</a:t>
            </a:r>
            <a:r>
              <a:rPr lang="en-US" sz="2600" dirty="0" smtClean="0"/>
              <a:t>ess </a:t>
            </a:r>
            <a:r>
              <a:rPr lang="en-US" sz="2600" dirty="0"/>
              <a:t>time with patients with obesity and show them less empathy. </a:t>
            </a: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r>
              <a:rPr lang="es-PR" sz="2600" dirty="0" err="1"/>
              <a:t>Less</a:t>
            </a:r>
            <a:r>
              <a:rPr lang="es-PR" sz="2600" dirty="0"/>
              <a:t> </a:t>
            </a:r>
            <a:r>
              <a:rPr lang="es-PR" sz="2600" dirty="0" err="1"/>
              <a:t>discussion</a:t>
            </a:r>
            <a:r>
              <a:rPr lang="es-PR" sz="2600" dirty="0"/>
              <a:t> </a:t>
            </a:r>
            <a:r>
              <a:rPr lang="es-PR" sz="2600" dirty="0" err="1"/>
              <a:t>with</a:t>
            </a:r>
            <a:r>
              <a:rPr lang="es-PR" sz="2600" dirty="0"/>
              <a:t> </a:t>
            </a:r>
            <a:r>
              <a:rPr lang="es-PR" sz="2600" dirty="0" err="1" smtClean="0"/>
              <a:t>patients</a:t>
            </a:r>
            <a:r>
              <a:rPr lang="es-PR" sz="2600" dirty="0" smtClean="0"/>
              <a:t>.</a:t>
            </a:r>
          </a:p>
          <a:p>
            <a:endParaRPr lang="en-US" dirty="0" smtClean="0"/>
          </a:p>
          <a:p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PR" sz="2600" dirty="0" err="1"/>
              <a:t>Reduced</a:t>
            </a:r>
            <a:r>
              <a:rPr lang="es-PR" sz="2600" dirty="0"/>
              <a:t> </a:t>
            </a:r>
            <a:r>
              <a:rPr lang="es-PR" sz="2600" dirty="0" err="1"/>
              <a:t>preventive</a:t>
            </a:r>
            <a:r>
              <a:rPr lang="es-PR" sz="2600" dirty="0"/>
              <a:t> </a:t>
            </a:r>
            <a:r>
              <a:rPr lang="es-PR" sz="2600" dirty="0" err="1"/>
              <a:t>health</a:t>
            </a:r>
            <a:r>
              <a:rPr lang="es-PR" sz="2600" dirty="0"/>
              <a:t> </a:t>
            </a:r>
            <a:r>
              <a:rPr lang="es-PR" sz="2600" dirty="0" err="1"/>
              <a:t>services</a:t>
            </a:r>
            <a:r>
              <a:rPr lang="es-PR" sz="2600" dirty="0"/>
              <a:t> and </a:t>
            </a:r>
            <a:r>
              <a:rPr lang="es-PR" sz="2600" dirty="0" err="1"/>
              <a:t>exams</a:t>
            </a:r>
            <a:r>
              <a:rPr lang="es-PR" sz="2600" dirty="0"/>
              <a:t> (</a:t>
            </a:r>
            <a:r>
              <a:rPr lang="es-PR" sz="2600" dirty="0" err="1"/>
              <a:t>fewer</a:t>
            </a:r>
            <a:r>
              <a:rPr lang="es-PR" sz="2600" dirty="0"/>
              <a:t> </a:t>
            </a:r>
            <a:r>
              <a:rPr lang="es-PR" sz="2600" dirty="0" err="1"/>
              <a:t>cancer</a:t>
            </a:r>
            <a:r>
              <a:rPr lang="es-PR" sz="2600" dirty="0"/>
              <a:t> </a:t>
            </a:r>
            <a:r>
              <a:rPr lang="es-PR" sz="2600" dirty="0" err="1"/>
              <a:t>screens</a:t>
            </a:r>
            <a:r>
              <a:rPr lang="es-PR" sz="2600" dirty="0"/>
              <a:t>, </a:t>
            </a:r>
            <a:r>
              <a:rPr lang="es-PR" sz="2600" dirty="0" err="1"/>
              <a:t>pelvic</a:t>
            </a:r>
            <a:r>
              <a:rPr lang="es-PR" sz="2600" dirty="0"/>
              <a:t> </a:t>
            </a:r>
            <a:r>
              <a:rPr lang="es-PR" sz="2600" dirty="0" err="1"/>
              <a:t>exams</a:t>
            </a:r>
            <a:r>
              <a:rPr lang="es-PR" sz="2600" dirty="0"/>
              <a:t>, </a:t>
            </a:r>
            <a:r>
              <a:rPr lang="es-PR" sz="2600" dirty="0" err="1"/>
              <a:t>mammograms</a:t>
            </a:r>
            <a:r>
              <a:rPr lang="es-PR" sz="2600" dirty="0" smtClean="0"/>
              <a:t>).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Patients often just told to go on a diet, regardless of what other medical issues they may have. </a:t>
            </a:r>
          </a:p>
          <a:p>
            <a:pPr lvl="1"/>
            <a:r>
              <a:rPr lang="en-US" sz="2200" dirty="0"/>
              <a:t>Delay going to the doctor until they could lose weight.</a:t>
            </a:r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8762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235527" y="859559"/>
            <a:ext cx="8672946" cy="549967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Survey- 2,400 </a:t>
            </a:r>
            <a:r>
              <a:rPr lang="en-US" dirty="0"/>
              <a:t>adult women about their experiences of weight </a:t>
            </a:r>
            <a:r>
              <a:rPr lang="en-US" dirty="0" smtClean="0"/>
              <a:t>bias:</a:t>
            </a:r>
          </a:p>
          <a:p>
            <a:pPr lvl="1"/>
            <a:r>
              <a:rPr lang="en-US" dirty="0" smtClean="0"/>
              <a:t>69% reported doctors </a:t>
            </a:r>
            <a:r>
              <a:rPr lang="en-US" dirty="0"/>
              <a:t>were a source of weight </a:t>
            </a:r>
            <a:r>
              <a:rPr lang="en-US" dirty="0" smtClean="0"/>
              <a:t>bias</a:t>
            </a:r>
          </a:p>
          <a:p>
            <a:pPr lvl="1"/>
            <a:r>
              <a:rPr lang="en-US" dirty="0" smtClean="0"/>
              <a:t>52 % reported </a:t>
            </a:r>
            <a:r>
              <a:rPr lang="en-US" dirty="0"/>
              <a:t>they had been stigmatized by a doctor on multiple </a:t>
            </a:r>
            <a:r>
              <a:rPr lang="en-US" dirty="0" smtClean="0"/>
              <a:t>occasions.</a:t>
            </a:r>
          </a:p>
          <a:p>
            <a:pPr lvl="1"/>
            <a:r>
              <a:rPr lang="en-US" dirty="0" smtClean="0"/>
              <a:t>High body </a:t>
            </a:r>
            <a:r>
              <a:rPr lang="en-US" dirty="0"/>
              <a:t>mass index (BMI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less desire to help the </a:t>
            </a:r>
            <a:r>
              <a:rPr lang="en-US" dirty="0" smtClean="0"/>
              <a:t>patient and </a:t>
            </a:r>
            <a:r>
              <a:rPr lang="en-US" dirty="0"/>
              <a:t>express less respect for the patient. </a:t>
            </a:r>
            <a:endParaRPr lang="en-US" dirty="0" smtClean="0"/>
          </a:p>
          <a:p>
            <a:pPr lvl="2"/>
            <a:r>
              <a:rPr lang="en-US" dirty="0"/>
              <a:t>more likely to say treating the patient is a waste of time.</a:t>
            </a:r>
            <a:endParaRPr lang="es-PR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lnSpc>
                <a:spcPct val="120000"/>
              </a:lnSpc>
              <a:buNone/>
            </a:pPr>
            <a:endParaRPr lang="en-US" dirty="0" smtClean="0"/>
          </a:p>
          <a:p>
            <a:r>
              <a:rPr lang="en-US" dirty="0" smtClean="0"/>
              <a:t>Nurses</a:t>
            </a:r>
            <a:r>
              <a:rPr lang="en-US" dirty="0"/>
              <a:t>: </a:t>
            </a:r>
            <a:r>
              <a:rPr lang="en-US" dirty="0" smtClean="0"/>
              <a:t> individuals </a:t>
            </a:r>
            <a:r>
              <a:rPr lang="en-US" dirty="0"/>
              <a:t>affected by obesity as noncompliant, overindulgent, lazy and unsuccessful. </a:t>
            </a:r>
            <a:endParaRPr lang="en-US" dirty="0" smtClean="0"/>
          </a:p>
          <a:p>
            <a:pPr lvl="1"/>
            <a:r>
              <a:rPr lang="en-US" dirty="0" smtClean="0"/>
              <a:t>31 % </a:t>
            </a:r>
            <a:r>
              <a:rPr lang="en-US" dirty="0"/>
              <a:t>“would prefer not to care for individuals affected by obesity” </a:t>
            </a:r>
          </a:p>
          <a:p>
            <a:pPr lvl="1"/>
            <a:r>
              <a:rPr lang="en-US" dirty="0" smtClean="0"/>
              <a:t>24 % </a:t>
            </a:r>
            <a:r>
              <a:rPr lang="en-US" dirty="0"/>
              <a:t>agreed that individuals affected by obesity “repulsed them” </a:t>
            </a:r>
          </a:p>
          <a:p>
            <a:pPr lvl="1"/>
            <a:r>
              <a:rPr lang="en-US" dirty="0" smtClean="0"/>
              <a:t>12 % : “</a:t>
            </a:r>
            <a:r>
              <a:rPr lang="en-US" dirty="0"/>
              <a:t>would prefer not to touch individuals affected by obesity”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Psychologists</a:t>
            </a:r>
            <a:r>
              <a:rPr lang="en-US" dirty="0"/>
              <a:t>: </a:t>
            </a:r>
            <a:r>
              <a:rPr lang="en-US" dirty="0" smtClean="0"/>
              <a:t>beliefs </a:t>
            </a:r>
            <a:r>
              <a:rPr lang="en-US" dirty="0"/>
              <a:t>about individuals affected by obesity versus “average” weight </a:t>
            </a:r>
            <a:r>
              <a:rPr lang="en-US" dirty="0" smtClean="0"/>
              <a:t>individuals: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pathology 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severe psychological symptoms 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negative attributes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Worse prognosis in treatment 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61246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R" dirty="0" err="1" smtClean="0"/>
              <a:t>Weight</a:t>
            </a:r>
            <a:r>
              <a:rPr lang="es-PR" dirty="0" smtClean="0"/>
              <a:t> </a:t>
            </a:r>
            <a:r>
              <a:rPr lang="es-PR" dirty="0" err="1" smtClean="0"/>
              <a:t>related</a:t>
            </a:r>
            <a:r>
              <a:rPr lang="es-PR" dirty="0" smtClean="0"/>
              <a:t> </a:t>
            </a:r>
            <a:r>
              <a:rPr lang="es-PR" dirty="0" err="1" smtClean="0"/>
              <a:t>barriers</a:t>
            </a:r>
            <a:r>
              <a:rPr lang="es-PR" dirty="0" smtClean="0"/>
              <a:t> in </a:t>
            </a:r>
            <a:r>
              <a:rPr lang="es-PR" dirty="0" err="1" smtClean="0"/>
              <a:t>healthcare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sz="2600" dirty="0" smtClean="0"/>
              <a:t>Inaccesible </a:t>
            </a:r>
            <a:r>
              <a:rPr lang="es-PR" sz="2600" dirty="0" err="1" smtClean="0"/>
              <a:t>equipment</a:t>
            </a:r>
            <a:r>
              <a:rPr lang="es-PR" sz="2600" dirty="0" smtClean="0"/>
              <a:t> and </a:t>
            </a:r>
            <a:r>
              <a:rPr lang="es-PR" sz="2600" dirty="0" err="1" smtClean="0"/>
              <a:t>facilities</a:t>
            </a:r>
            <a:r>
              <a:rPr lang="es-PR" sz="2600" dirty="0" smtClean="0"/>
              <a:t>:</a:t>
            </a:r>
          </a:p>
          <a:p>
            <a:pPr lvl="1"/>
            <a:r>
              <a:rPr lang="en-US" sz="2200" dirty="0" smtClean="0"/>
              <a:t>46 % of </a:t>
            </a:r>
            <a:r>
              <a:rPr lang="en-US" sz="2200" dirty="0"/>
              <a:t>women affected by obesity reported </a:t>
            </a:r>
            <a:r>
              <a:rPr lang="en-US" sz="2200" dirty="0" smtClean="0"/>
              <a:t>encountering </a:t>
            </a:r>
            <a:r>
              <a:rPr lang="en-US" sz="2200" dirty="0"/>
              <a:t>small gowns, narrow exam tables and inappropriately sized medical </a:t>
            </a:r>
            <a:r>
              <a:rPr lang="en-US" sz="2200" dirty="0" smtClean="0"/>
              <a:t>equipment (seats, scales, </a:t>
            </a:r>
            <a:r>
              <a:rPr lang="en-US" sz="2200" dirty="0" err="1" smtClean="0"/>
              <a:t>etc</a:t>
            </a:r>
            <a:r>
              <a:rPr lang="en-US" sz="2200" dirty="0" smtClean="0"/>
              <a:t>).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sz="2600" dirty="0" smtClean="0"/>
              <a:t> </a:t>
            </a:r>
            <a:r>
              <a:rPr lang="es-PR" sz="2600" dirty="0" err="1" smtClean="0"/>
              <a:t>The</a:t>
            </a:r>
            <a:r>
              <a:rPr lang="es-PR" sz="2600" dirty="0" smtClean="0"/>
              <a:t> </a:t>
            </a:r>
            <a:r>
              <a:rPr lang="es-PR" sz="2600" dirty="0" err="1"/>
              <a:t>subject</a:t>
            </a:r>
            <a:r>
              <a:rPr lang="es-PR" sz="2600" dirty="0"/>
              <a:t> of </a:t>
            </a:r>
            <a:r>
              <a:rPr lang="es-PR" sz="2600" dirty="0" err="1"/>
              <a:t>weight</a:t>
            </a:r>
            <a:r>
              <a:rPr lang="es-PR" sz="2600" dirty="0"/>
              <a:t> </a:t>
            </a:r>
            <a:r>
              <a:rPr lang="es-PR" sz="2600" dirty="0" err="1"/>
              <a:t>itself</a:t>
            </a:r>
            <a:r>
              <a:rPr lang="es-PR" sz="2600" dirty="0"/>
              <a:t> can </a:t>
            </a:r>
            <a:r>
              <a:rPr lang="es-PR" sz="2600" dirty="0" err="1"/>
              <a:t>become</a:t>
            </a:r>
            <a:r>
              <a:rPr lang="es-PR" sz="2600" dirty="0"/>
              <a:t> </a:t>
            </a:r>
            <a:r>
              <a:rPr lang="es-PR" sz="2600" dirty="0" err="1"/>
              <a:t>an</a:t>
            </a:r>
            <a:r>
              <a:rPr lang="es-PR" sz="2600" dirty="0"/>
              <a:t> </a:t>
            </a:r>
            <a:r>
              <a:rPr lang="es-PR" sz="2600" dirty="0" err="1"/>
              <a:t>obstacle</a:t>
            </a:r>
            <a:r>
              <a:rPr lang="es-PR" sz="2600" dirty="0"/>
              <a:t> </a:t>
            </a:r>
            <a:r>
              <a:rPr lang="es-PR" sz="2600" dirty="0" err="1"/>
              <a:t>for</a:t>
            </a:r>
            <a:r>
              <a:rPr lang="es-PR" sz="2600" dirty="0"/>
              <a:t> a </a:t>
            </a:r>
            <a:r>
              <a:rPr lang="es-PR" sz="2600" dirty="0" err="1"/>
              <a:t>conversation</a:t>
            </a:r>
            <a:r>
              <a:rPr lang="es-PR" sz="2600" dirty="0"/>
              <a:t>:</a:t>
            </a:r>
          </a:p>
          <a:p>
            <a:pPr lvl="1"/>
            <a:r>
              <a:rPr lang="es-PR" sz="2200" dirty="0" err="1"/>
              <a:t>Professionals</a:t>
            </a:r>
            <a:r>
              <a:rPr lang="es-PR" sz="2200" dirty="0"/>
              <a:t> </a:t>
            </a:r>
            <a:r>
              <a:rPr lang="es-PR" sz="2200" dirty="0" err="1"/>
              <a:t>report</a:t>
            </a:r>
            <a:r>
              <a:rPr lang="es-PR" sz="2200" dirty="0"/>
              <a:t> </a:t>
            </a:r>
            <a:r>
              <a:rPr lang="es-PR" sz="2200" dirty="0" err="1"/>
              <a:t>inadequate</a:t>
            </a:r>
            <a:r>
              <a:rPr lang="es-PR" sz="2200" dirty="0"/>
              <a:t> training to </a:t>
            </a:r>
            <a:r>
              <a:rPr lang="es-PR" sz="2200" dirty="0" err="1"/>
              <a:t>understand</a:t>
            </a:r>
            <a:r>
              <a:rPr lang="es-PR" sz="2200" dirty="0"/>
              <a:t> </a:t>
            </a:r>
            <a:r>
              <a:rPr lang="es-PR" sz="2200" dirty="0" err="1"/>
              <a:t>obesity</a:t>
            </a:r>
            <a:r>
              <a:rPr lang="es-PR" sz="2200" dirty="0" smtClean="0"/>
              <a:t>.</a:t>
            </a:r>
          </a:p>
          <a:p>
            <a:pPr lvl="1"/>
            <a:r>
              <a:rPr lang="en-US" sz="2200" dirty="0"/>
              <a:t>35 % reported embarrassment about being weighed and inappropriate comments about their weight.</a:t>
            </a:r>
            <a:endParaRPr lang="es-PR" sz="2200" dirty="0"/>
          </a:p>
          <a:p>
            <a:pPr lvl="1"/>
            <a:endParaRPr lang="es-PR" dirty="0"/>
          </a:p>
          <a:p>
            <a:pPr lvl="1"/>
            <a:endParaRPr lang="es-PR" dirty="0"/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5245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sz="3600" dirty="0" err="1" smtClean="0"/>
              <a:t>Impact</a:t>
            </a:r>
            <a:r>
              <a:rPr lang="es-PR" sz="3600" dirty="0" smtClean="0"/>
              <a:t> of </a:t>
            </a:r>
            <a:r>
              <a:rPr lang="es-PR" sz="3600" dirty="0" err="1" smtClean="0"/>
              <a:t>weight</a:t>
            </a:r>
            <a:r>
              <a:rPr lang="es-PR" sz="3600" dirty="0" smtClean="0"/>
              <a:t> </a:t>
            </a:r>
            <a:r>
              <a:rPr lang="es-PR" sz="3600" dirty="0" err="1" smtClean="0"/>
              <a:t>bias</a:t>
            </a:r>
            <a:r>
              <a:rPr lang="es-PR" sz="3600" dirty="0" smtClean="0"/>
              <a:t> </a:t>
            </a:r>
            <a:r>
              <a:rPr lang="es-PR" sz="3600" dirty="0" err="1" smtClean="0"/>
              <a:t>on</a:t>
            </a:r>
            <a:r>
              <a:rPr lang="es-PR" sz="3600" dirty="0" smtClean="0"/>
              <a:t> </a:t>
            </a:r>
            <a:r>
              <a:rPr lang="es-PR" sz="3600" dirty="0" err="1" smtClean="0"/>
              <a:t>patients</a:t>
            </a:r>
            <a:endParaRPr lang="es-P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sz="2800" dirty="0" err="1" smtClean="0"/>
              <a:t>Internalized</a:t>
            </a:r>
            <a:r>
              <a:rPr lang="es-PR" sz="2800" dirty="0" smtClean="0"/>
              <a:t> </a:t>
            </a:r>
            <a:r>
              <a:rPr lang="es-PR" sz="2800" dirty="0" err="1" smtClean="0"/>
              <a:t>stigma</a:t>
            </a:r>
            <a:r>
              <a:rPr lang="es-PR" sz="2800" dirty="0" smtClean="0"/>
              <a:t> and </a:t>
            </a:r>
            <a:r>
              <a:rPr lang="es-PR" sz="2800" dirty="0" err="1" smtClean="0"/>
              <a:t>development</a:t>
            </a:r>
            <a:r>
              <a:rPr lang="es-PR" sz="2800" dirty="0" smtClean="0"/>
              <a:t> of </a:t>
            </a:r>
            <a:r>
              <a:rPr lang="es-PR" sz="2800" dirty="0" err="1" smtClean="0"/>
              <a:t>unhealthy</a:t>
            </a:r>
            <a:r>
              <a:rPr lang="es-PR" sz="2800" dirty="0" smtClean="0"/>
              <a:t> </a:t>
            </a:r>
            <a:r>
              <a:rPr lang="es-PR" sz="2800" dirty="0" err="1" smtClean="0"/>
              <a:t>coping</a:t>
            </a:r>
            <a:r>
              <a:rPr lang="es-PR" sz="2800" dirty="0" smtClean="0"/>
              <a:t> </a:t>
            </a:r>
            <a:r>
              <a:rPr lang="es-PR" sz="2800" dirty="0" err="1" smtClean="0"/>
              <a:t>strategies</a:t>
            </a:r>
            <a:r>
              <a:rPr lang="es-PR" sz="2800" dirty="0" smtClean="0"/>
              <a:t> (ex. </a:t>
            </a:r>
            <a:r>
              <a:rPr lang="es-PR" sz="2800" dirty="0" err="1" smtClean="0"/>
              <a:t>Binge</a:t>
            </a:r>
            <a:r>
              <a:rPr lang="es-PR" sz="2800" dirty="0" smtClean="0"/>
              <a:t> </a:t>
            </a:r>
            <a:r>
              <a:rPr lang="es-PR" sz="2800" dirty="0" err="1" smtClean="0"/>
              <a:t>eating</a:t>
            </a:r>
            <a:r>
              <a:rPr lang="es-PR" sz="2800" dirty="0" smtClean="0"/>
              <a:t>).</a:t>
            </a:r>
          </a:p>
          <a:p>
            <a:pPr marL="0" indent="0">
              <a:buNone/>
            </a:pPr>
            <a:endParaRPr lang="es-PR" sz="2800" dirty="0" smtClean="0"/>
          </a:p>
          <a:p>
            <a:r>
              <a:rPr lang="es-PR" sz="2800" dirty="0" err="1" smtClean="0"/>
              <a:t>Delay</a:t>
            </a:r>
            <a:r>
              <a:rPr lang="es-PR" sz="2800" dirty="0" smtClean="0"/>
              <a:t> </a:t>
            </a:r>
            <a:r>
              <a:rPr lang="es-PR" sz="2800" dirty="0" err="1" smtClean="0"/>
              <a:t>preventive</a:t>
            </a:r>
            <a:r>
              <a:rPr lang="es-PR" sz="2800" dirty="0" smtClean="0"/>
              <a:t> </a:t>
            </a:r>
            <a:r>
              <a:rPr lang="es-PR" sz="2800" dirty="0" err="1" smtClean="0"/>
              <a:t>services</a:t>
            </a:r>
            <a:r>
              <a:rPr lang="es-PR" sz="2800" dirty="0" smtClean="0"/>
              <a:t>. </a:t>
            </a:r>
          </a:p>
          <a:p>
            <a:pPr marL="0" indent="0">
              <a:buNone/>
            </a:pPr>
            <a:endParaRPr lang="es-PR" sz="2800" dirty="0" smtClean="0"/>
          </a:p>
          <a:p>
            <a:r>
              <a:rPr lang="es-PR" sz="2800" dirty="0" err="1" smtClean="0"/>
              <a:t>Avoid</a:t>
            </a:r>
            <a:r>
              <a:rPr lang="es-PR" sz="2800" dirty="0" smtClean="0"/>
              <a:t> </a:t>
            </a:r>
            <a:r>
              <a:rPr lang="es-PR" sz="2800" dirty="0" err="1" smtClean="0"/>
              <a:t>interactions</a:t>
            </a:r>
            <a:r>
              <a:rPr lang="es-PR" sz="2800" dirty="0" smtClean="0"/>
              <a:t> </a:t>
            </a:r>
            <a:r>
              <a:rPr lang="es-PR" sz="2800" dirty="0" err="1" smtClean="0"/>
              <a:t>with</a:t>
            </a:r>
            <a:r>
              <a:rPr lang="es-PR" sz="2800" dirty="0" smtClean="0"/>
              <a:t> </a:t>
            </a:r>
            <a:r>
              <a:rPr lang="es-PR" sz="2800" dirty="0" err="1" smtClean="0"/>
              <a:t>health</a:t>
            </a:r>
            <a:r>
              <a:rPr lang="es-PR" sz="2800" dirty="0" smtClean="0"/>
              <a:t> </a:t>
            </a:r>
            <a:r>
              <a:rPr lang="es-PR" sz="2800" dirty="0" err="1" smtClean="0"/>
              <a:t>care</a:t>
            </a:r>
            <a:r>
              <a:rPr lang="es-PR" sz="2800" dirty="0" smtClean="0"/>
              <a:t> </a:t>
            </a:r>
            <a:r>
              <a:rPr lang="es-PR" sz="2800" dirty="0" err="1" smtClean="0"/>
              <a:t>professionals</a:t>
            </a:r>
            <a:r>
              <a:rPr lang="es-PR" sz="2800" dirty="0" smtClean="0"/>
              <a:t>.</a:t>
            </a:r>
          </a:p>
          <a:p>
            <a:pPr marL="0" indent="0">
              <a:buNone/>
            </a:pPr>
            <a:endParaRPr lang="es-PR" sz="2800" dirty="0" smtClean="0"/>
          </a:p>
          <a:p>
            <a:r>
              <a:rPr lang="es-PR" sz="2800" dirty="0" smtClean="0"/>
              <a:t>Vulnerable to mental </a:t>
            </a:r>
            <a:r>
              <a:rPr lang="es-PR" sz="2800" dirty="0" err="1" smtClean="0"/>
              <a:t>health</a:t>
            </a:r>
            <a:r>
              <a:rPr lang="es-PR" sz="2800" dirty="0" smtClean="0"/>
              <a:t> </a:t>
            </a:r>
            <a:r>
              <a:rPr lang="es-PR" sz="2800" dirty="0" err="1" smtClean="0"/>
              <a:t>issues</a:t>
            </a:r>
            <a:r>
              <a:rPr lang="es-P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15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err="1" smtClean="0"/>
              <a:t>Language</a:t>
            </a:r>
            <a:r>
              <a:rPr lang="es-PR" dirty="0" smtClean="0"/>
              <a:t> </a:t>
            </a:r>
            <a:r>
              <a:rPr lang="es-PR" dirty="0" err="1" smtClean="0"/>
              <a:t>matters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R" dirty="0" err="1"/>
              <a:t>Least</a:t>
            </a:r>
            <a:r>
              <a:rPr lang="es-PR" dirty="0"/>
              <a:t> </a:t>
            </a:r>
            <a:r>
              <a:rPr lang="es-PR" dirty="0" err="1"/>
              <a:t>Stigmatizing</a:t>
            </a:r>
            <a:r>
              <a:rPr lang="es-PR" dirty="0"/>
              <a:t> / </a:t>
            </a:r>
            <a:r>
              <a:rPr lang="es-PR" dirty="0" err="1"/>
              <a:t>Blaming</a:t>
            </a:r>
            <a:r>
              <a:rPr lang="es-PR" dirty="0"/>
              <a:t> </a:t>
            </a:r>
            <a:r>
              <a:rPr lang="es-PR" dirty="0" err="1"/>
              <a:t>Words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PR" dirty="0" err="1" smtClean="0"/>
              <a:t>People</a:t>
            </a:r>
            <a:r>
              <a:rPr lang="es-PR" dirty="0" err="1"/>
              <a:t>-</a:t>
            </a:r>
            <a:r>
              <a:rPr lang="es-PR" dirty="0" err="1" smtClean="0"/>
              <a:t>first</a:t>
            </a:r>
            <a:r>
              <a:rPr lang="es-PR" dirty="0" smtClean="0"/>
              <a:t> </a:t>
            </a:r>
            <a:r>
              <a:rPr lang="es-PR" dirty="0" err="1" smtClean="0"/>
              <a:t>language</a:t>
            </a:r>
            <a:endParaRPr lang="es-PR" dirty="0"/>
          </a:p>
          <a:p>
            <a:pPr lvl="1"/>
            <a:r>
              <a:rPr lang="es-PR" dirty="0" smtClean="0"/>
              <a:t>“A </a:t>
            </a:r>
            <a:r>
              <a:rPr lang="es-PR" dirty="0" err="1" smtClean="0"/>
              <a:t>person</a:t>
            </a:r>
            <a:r>
              <a:rPr lang="es-PR" dirty="0" smtClean="0"/>
              <a:t> </a:t>
            </a:r>
            <a:r>
              <a:rPr lang="es-PR" dirty="0" err="1" smtClean="0"/>
              <a:t>with</a:t>
            </a:r>
            <a:r>
              <a:rPr lang="es-PR" dirty="0" smtClean="0"/>
              <a:t> </a:t>
            </a:r>
            <a:r>
              <a:rPr lang="es-PR" dirty="0" err="1" smtClean="0"/>
              <a:t>obesity</a:t>
            </a:r>
            <a:r>
              <a:rPr lang="es-PR" dirty="0" smtClean="0"/>
              <a:t>”</a:t>
            </a:r>
          </a:p>
          <a:p>
            <a:r>
              <a:rPr lang="en-US" dirty="0" smtClean="0"/>
              <a:t> </a:t>
            </a:r>
            <a:r>
              <a:rPr lang="en-US" dirty="0"/>
              <a:t>Weight </a:t>
            </a:r>
          </a:p>
          <a:p>
            <a:r>
              <a:rPr lang="en-US" dirty="0" smtClean="0"/>
              <a:t> Unhealthy </a:t>
            </a:r>
            <a:r>
              <a:rPr lang="en-US" dirty="0"/>
              <a:t>weight 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/>
              <a:t>High BMI </a:t>
            </a:r>
            <a:endParaRPr lang="en-US" dirty="0" smtClean="0"/>
          </a:p>
          <a:p>
            <a:r>
              <a:rPr lang="es-PR" dirty="0" err="1"/>
              <a:t>Unhealthy</a:t>
            </a:r>
            <a:r>
              <a:rPr lang="es-PR" dirty="0"/>
              <a:t> </a:t>
            </a:r>
            <a:r>
              <a:rPr lang="es-PR" dirty="0" err="1" smtClean="0"/>
              <a:t>Weight</a:t>
            </a:r>
            <a:r>
              <a:rPr lang="es-PR" dirty="0"/>
              <a:t> </a:t>
            </a:r>
            <a:r>
              <a:rPr lang="es-PR" dirty="0" smtClean="0"/>
              <a:t>and </a:t>
            </a:r>
            <a:r>
              <a:rPr lang="es-PR" dirty="0" err="1" smtClean="0"/>
              <a:t>Overweight</a:t>
            </a:r>
            <a:r>
              <a:rPr lang="es-PR" dirty="0" smtClean="0"/>
              <a:t>: </a:t>
            </a:r>
          </a:p>
          <a:p>
            <a:pPr lvl="1"/>
            <a:r>
              <a:rPr lang="es-PR" dirty="0" err="1" smtClean="0"/>
              <a:t>most</a:t>
            </a:r>
            <a:r>
              <a:rPr lang="es-PR" dirty="0" smtClean="0"/>
              <a:t> </a:t>
            </a:r>
            <a:r>
              <a:rPr lang="es-PR" dirty="0" err="1" smtClean="0"/>
              <a:t>motivating</a:t>
            </a:r>
            <a:r>
              <a:rPr lang="es-PR" dirty="0" smtClean="0"/>
              <a:t> </a:t>
            </a:r>
            <a:r>
              <a:rPr lang="es-PR" dirty="0" err="1" smtClean="0"/>
              <a:t>for</a:t>
            </a:r>
            <a:r>
              <a:rPr lang="es-PR" dirty="0" smtClean="0"/>
              <a:t> </a:t>
            </a:r>
            <a:r>
              <a:rPr lang="es-PR" dirty="0" err="1" smtClean="0"/>
              <a:t>weight</a:t>
            </a:r>
            <a:r>
              <a:rPr lang="es-PR" dirty="0" smtClean="0"/>
              <a:t> </a:t>
            </a:r>
            <a:r>
              <a:rPr lang="es-PR" dirty="0" err="1" smtClean="0"/>
              <a:t>loss</a:t>
            </a:r>
            <a:endParaRPr lang="es-P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R" dirty="0" err="1"/>
              <a:t>Most</a:t>
            </a:r>
            <a:r>
              <a:rPr lang="es-PR" dirty="0"/>
              <a:t> </a:t>
            </a:r>
            <a:r>
              <a:rPr lang="es-PR" dirty="0" err="1"/>
              <a:t>Stigmatizing</a:t>
            </a:r>
            <a:r>
              <a:rPr lang="es-PR" dirty="0"/>
              <a:t> / </a:t>
            </a:r>
            <a:r>
              <a:rPr lang="es-PR" dirty="0" err="1"/>
              <a:t>Blaming</a:t>
            </a:r>
            <a:r>
              <a:rPr lang="es-PR" dirty="0"/>
              <a:t> </a:t>
            </a:r>
            <a:r>
              <a:rPr lang="es-PR" dirty="0" err="1"/>
              <a:t>Words</a:t>
            </a:r>
            <a:endParaRPr lang="es-P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Fat </a:t>
            </a:r>
          </a:p>
          <a:p>
            <a:r>
              <a:rPr lang="en-US" dirty="0" smtClean="0"/>
              <a:t>Morbidly </a:t>
            </a:r>
            <a:r>
              <a:rPr lang="en-US" dirty="0"/>
              <a:t>Obese </a:t>
            </a:r>
          </a:p>
          <a:p>
            <a:r>
              <a:rPr lang="en-US" dirty="0" smtClean="0"/>
              <a:t>Obese</a:t>
            </a:r>
          </a:p>
          <a:p>
            <a:r>
              <a:rPr lang="es-PR" dirty="0" err="1" smtClean="0"/>
              <a:t>Fat</a:t>
            </a:r>
            <a:r>
              <a:rPr lang="es-PR" dirty="0" smtClean="0"/>
              <a:t> and  </a:t>
            </a:r>
            <a:r>
              <a:rPr lang="es-PR" dirty="0" err="1" smtClean="0"/>
              <a:t>Morbidly</a:t>
            </a:r>
            <a:r>
              <a:rPr lang="es-PR" dirty="0" smtClean="0"/>
              <a:t> </a:t>
            </a:r>
            <a:r>
              <a:rPr lang="es-PR" dirty="0" err="1" smtClean="0"/>
              <a:t>Obese</a:t>
            </a:r>
            <a:r>
              <a:rPr lang="es-PR" dirty="0" smtClean="0"/>
              <a:t>/</a:t>
            </a:r>
            <a:r>
              <a:rPr lang="es-PR" dirty="0" err="1" smtClean="0"/>
              <a:t>Chubby</a:t>
            </a:r>
            <a:r>
              <a:rPr lang="es-PR" dirty="0" smtClean="0"/>
              <a:t>: </a:t>
            </a:r>
          </a:p>
          <a:p>
            <a:pPr lvl="1"/>
            <a:r>
              <a:rPr lang="en-US" dirty="0" smtClean="0"/>
              <a:t>Least </a:t>
            </a:r>
            <a:r>
              <a:rPr lang="en-US" dirty="0"/>
              <a:t>motivating for weight loss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3140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err="1" smtClean="0"/>
              <a:t>Important</a:t>
            </a:r>
            <a:r>
              <a:rPr lang="es-PR" dirty="0" smtClean="0"/>
              <a:t> </a:t>
            </a:r>
            <a:r>
              <a:rPr lang="es-PR" dirty="0" err="1" smtClean="0"/>
              <a:t>considerations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9941"/>
            <a:ext cx="8229600" cy="4633877"/>
          </a:xfrm>
        </p:spPr>
        <p:txBody>
          <a:bodyPr>
            <a:normAutofit fontScale="47500" lnSpcReduction="20000"/>
          </a:bodyPr>
          <a:lstStyle/>
          <a:p>
            <a:r>
              <a:rPr lang="es-PR" sz="3800" b="1" dirty="0" err="1" smtClean="0"/>
              <a:t>Meaning</a:t>
            </a:r>
            <a:r>
              <a:rPr lang="es-PR" sz="3800" b="1" dirty="0" smtClean="0"/>
              <a:t> of </a:t>
            </a:r>
            <a:r>
              <a:rPr lang="es-PR" sz="3800" b="1" dirty="0" err="1" smtClean="0"/>
              <a:t>food</a:t>
            </a:r>
            <a:r>
              <a:rPr lang="es-PR" sz="3800" b="1" dirty="0" smtClean="0"/>
              <a:t>: </a:t>
            </a:r>
            <a:r>
              <a:rPr lang="es-PR" sz="3800" dirty="0" err="1" smtClean="0"/>
              <a:t>collective</a:t>
            </a:r>
            <a:r>
              <a:rPr lang="es-PR" sz="3800" dirty="0" smtClean="0"/>
              <a:t> counsciousness </a:t>
            </a:r>
          </a:p>
          <a:p>
            <a:pPr lvl="1"/>
            <a:r>
              <a:rPr lang="es-PR" sz="3800" dirty="0" err="1" smtClean="0"/>
              <a:t>Eating</a:t>
            </a:r>
            <a:r>
              <a:rPr lang="es-PR" sz="3800" dirty="0" smtClean="0"/>
              <a:t> and </a:t>
            </a:r>
            <a:r>
              <a:rPr lang="es-PR" sz="3800" dirty="0" err="1" smtClean="0"/>
              <a:t>food</a:t>
            </a:r>
            <a:r>
              <a:rPr lang="es-PR" sz="3800" dirty="0" smtClean="0"/>
              <a:t> are </a:t>
            </a:r>
            <a:r>
              <a:rPr lang="es-PR" sz="3800" dirty="0" err="1" smtClean="0"/>
              <a:t>basic</a:t>
            </a:r>
            <a:r>
              <a:rPr lang="es-PR" sz="3800" dirty="0" smtClean="0"/>
              <a:t> </a:t>
            </a:r>
            <a:r>
              <a:rPr lang="es-PR" sz="3800" dirty="0" err="1" smtClean="0"/>
              <a:t>needs</a:t>
            </a:r>
            <a:r>
              <a:rPr lang="es-PR" sz="3800" dirty="0" smtClean="0"/>
              <a:t>- </a:t>
            </a:r>
            <a:r>
              <a:rPr lang="es-PR" sz="3800" dirty="0" err="1" smtClean="0"/>
              <a:t>we</a:t>
            </a:r>
            <a:r>
              <a:rPr lang="es-PR" sz="3800" dirty="0" smtClean="0"/>
              <a:t> </a:t>
            </a:r>
            <a:r>
              <a:rPr lang="es-PR" sz="3800" dirty="0" err="1" smtClean="0"/>
              <a:t>need</a:t>
            </a:r>
            <a:r>
              <a:rPr lang="es-PR" sz="3800" dirty="0" smtClean="0"/>
              <a:t> to </a:t>
            </a:r>
            <a:r>
              <a:rPr lang="es-PR" sz="3800" dirty="0" err="1" smtClean="0"/>
              <a:t>eat</a:t>
            </a:r>
            <a:r>
              <a:rPr lang="es-PR" sz="3800" dirty="0" smtClean="0"/>
              <a:t> to </a:t>
            </a:r>
            <a:r>
              <a:rPr lang="es-PR" sz="3800" dirty="0" err="1" smtClean="0"/>
              <a:t>live</a:t>
            </a:r>
            <a:endParaRPr lang="es-PR" sz="3800" dirty="0" smtClean="0"/>
          </a:p>
          <a:p>
            <a:pPr lvl="1"/>
            <a:r>
              <a:rPr lang="es-PR" sz="3800" dirty="0" err="1" smtClean="0"/>
              <a:t>Instrument</a:t>
            </a:r>
            <a:r>
              <a:rPr lang="es-PR" sz="3800" dirty="0" smtClean="0"/>
              <a:t> </a:t>
            </a:r>
            <a:r>
              <a:rPr lang="es-PR" sz="3800" dirty="0" err="1" smtClean="0"/>
              <a:t>for</a:t>
            </a:r>
            <a:r>
              <a:rPr lang="es-PR" sz="3800" dirty="0" smtClean="0"/>
              <a:t> </a:t>
            </a:r>
            <a:r>
              <a:rPr lang="es-PR" sz="3800" dirty="0" err="1" smtClean="0"/>
              <a:t>nurturing</a:t>
            </a:r>
            <a:r>
              <a:rPr lang="es-PR" sz="3800" dirty="0" smtClean="0"/>
              <a:t> and </a:t>
            </a:r>
            <a:r>
              <a:rPr lang="es-PR" sz="3800" dirty="0" err="1" smtClean="0"/>
              <a:t>care</a:t>
            </a:r>
            <a:endParaRPr lang="es-PR" sz="3800" dirty="0" smtClean="0"/>
          </a:p>
          <a:p>
            <a:pPr marL="0" indent="0">
              <a:buNone/>
            </a:pPr>
            <a:endParaRPr lang="es-PR" sz="3800" dirty="0" smtClean="0"/>
          </a:p>
          <a:p>
            <a:r>
              <a:rPr lang="en-US" sz="3800" b="1" dirty="0" smtClean="0"/>
              <a:t>Psychological </a:t>
            </a:r>
            <a:r>
              <a:rPr lang="en-US" sz="3800" b="1" dirty="0"/>
              <a:t>role</a:t>
            </a:r>
            <a:r>
              <a:rPr lang="en-US" sz="3800" b="1" dirty="0" smtClean="0"/>
              <a:t>:</a:t>
            </a:r>
            <a:r>
              <a:rPr lang="es-PR" sz="3800" b="1" dirty="0"/>
              <a:t> </a:t>
            </a:r>
            <a:endParaRPr lang="es-PR" sz="3800" b="1" dirty="0" smtClean="0"/>
          </a:p>
          <a:p>
            <a:pPr lvl="1"/>
            <a:r>
              <a:rPr lang="es-PR" sz="3800" dirty="0" smtClean="0"/>
              <a:t>control</a:t>
            </a:r>
            <a:r>
              <a:rPr lang="es-PR" sz="3800" dirty="0"/>
              <a:t>, </a:t>
            </a:r>
            <a:r>
              <a:rPr lang="es-PR" sz="3800" dirty="0" err="1" smtClean="0"/>
              <a:t>fill</a:t>
            </a:r>
            <a:r>
              <a:rPr lang="es-PR" sz="3800" dirty="0" smtClean="0"/>
              <a:t> a </a:t>
            </a:r>
            <a:r>
              <a:rPr lang="es-PR" sz="3800" dirty="0" err="1" smtClean="0"/>
              <a:t>void</a:t>
            </a:r>
            <a:r>
              <a:rPr lang="es-PR" sz="3800" dirty="0" smtClean="0"/>
              <a:t>,</a:t>
            </a:r>
            <a:r>
              <a:rPr lang="en-US" sz="3800" dirty="0" smtClean="0"/>
              <a:t> </a:t>
            </a:r>
            <a:r>
              <a:rPr lang="en-US" sz="3800" dirty="0"/>
              <a:t>instant gratification, food used as self reinforcement or for behavioral modification </a:t>
            </a:r>
            <a:endParaRPr lang="en-US" sz="3800" dirty="0" smtClean="0"/>
          </a:p>
          <a:p>
            <a:pPr lvl="2"/>
            <a:r>
              <a:rPr lang="en-US" sz="3400" dirty="0" smtClean="0"/>
              <a:t>I.e</a:t>
            </a:r>
            <a:r>
              <a:rPr lang="en-US" sz="3400" dirty="0"/>
              <a:t>. if you finish your homework, you can have dessert</a:t>
            </a:r>
            <a:endParaRPr lang="es-PR" sz="3400" dirty="0"/>
          </a:p>
          <a:p>
            <a:pPr marL="0" indent="0">
              <a:buNone/>
            </a:pPr>
            <a:endParaRPr lang="es-PR" sz="3800" dirty="0" smtClean="0"/>
          </a:p>
          <a:p>
            <a:r>
              <a:rPr lang="es-PR" sz="3800" b="1" dirty="0" smtClean="0"/>
              <a:t>Cultural role:</a:t>
            </a:r>
          </a:p>
          <a:p>
            <a:pPr lvl="1"/>
            <a:r>
              <a:rPr lang="es-PR" sz="3800" dirty="0" smtClean="0"/>
              <a:t>Western culture: </a:t>
            </a:r>
            <a:r>
              <a:rPr lang="en-US" sz="3800" dirty="0"/>
              <a:t>everything  has to be done fast. </a:t>
            </a:r>
            <a:endParaRPr lang="en-US" sz="3800" dirty="0" smtClean="0"/>
          </a:p>
          <a:p>
            <a:pPr lvl="1"/>
            <a:r>
              <a:rPr lang="es-PR" sz="3800" dirty="0" err="1" smtClean="0"/>
              <a:t>Approach</a:t>
            </a:r>
            <a:r>
              <a:rPr lang="es-PR" sz="3800" dirty="0" smtClean="0"/>
              <a:t> to </a:t>
            </a:r>
            <a:r>
              <a:rPr lang="es-PR" sz="3800" dirty="0" err="1" smtClean="0"/>
              <a:t>food</a:t>
            </a:r>
            <a:endParaRPr lang="en-US" sz="3800" dirty="0"/>
          </a:p>
          <a:p>
            <a:pPr marL="457200" lvl="1" indent="0">
              <a:buNone/>
            </a:pPr>
            <a:endParaRPr lang="es-PR" sz="3800" dirty="0" smtClean="0"/>
          </a:p>
          <a:p>
            <a:r>
              <a:rPr lang="es-PR" sz="3800" b="1" dirty="0" err="1" smtClean="0"/>
              <a:t>Other</a:t>
            </a:r>
            <a:r>
              <a:rPr lang="es-PR" sz="3800" b="1" dirty="0" smtClean="0"/>
              <a:t> </a:t>
            </a:r>
            <a:r>
              <a:rPr lang="es-PR" sz="3800" b="1" dirty="0" err="1" smtClean="0"/>
              <a:t>factors</a:t>
            </a:r>
            <a:r>
              <a:rPr lang="es-PR" sz="3800" b="1" dirty="0" smtClean="0"/>
              <a:t>: </a:t>
            </a:r>
          </a:p>
          <a:p>
            <a:pPr lvl="1"/>
            <a:r>
              <a:rPr lang="en-US" sz="3800" dirty="0" smtClean="0"/>
              <a:t>Unhealthy </a:t>
            </a:r>
            <a:r>
              <a:rPr lang="en-US" sz="3800" dirty="0"/>
              <a:t>food is more affordable than actual healthy </a:t>
            </a:r>
            <a:r>
              <a:rPr lang="en-US" sz="3800" dirty="0" smtClean="0"/>
              <a:t>food. No </a:t>
            </a:r>
            <a:r>
              <a:rPr lang="en-US" sz="3800" dirty="0"/>
              <a:t>time to cook or prepare </a:t>
            </a:r>
            <a:r>
              <a:rPr lang="en-US" sz="3800" dirty="0" smtClean="0"/>
              <a:t>foods.</a:t>
            </a:r>
            <a:endParaRPr lang="es-PR" sz="3800" dirty="0"/>
          </a:p>
          <a:p>
            <a:pPr marL="0" indent="0">
              <a:buNone/>
            </a:pPr>
            <a:endParaRPr lang="es-PR" sz="3800" dirty="0"/>
          </a:p>
          <a:p>
            <a:pPr marL="914400" lvl="2" indent="0">
              <a:buNone/>
            </a:pPr>
            <a:endParaRPr lang="es-PR" dirty="0" smtClean="0"/>
          </a:p>
          <a:p>
            <a:pPr lvl="1"/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134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err="1" smtClean="0"/>
              <a:t>Recommendations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3166"/>
            <a:ext cx="8229600" cy="481221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cknowledge </a:t>
            </a:r>
            <a:r>
              <a:rPr lang="en-US" dirty="0"/>
              <a:t>the existence of weight </a:t>
            </a:r>
            <a:r>
              <a:rPr lang="en-US" dirty="0" smtClean="0"/>
              <a:t>stigma.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 not </a:t>
            </a:r>
            <a:r>
              <a:rPr lang="en-US" dirty="0"/>
              <a:t>assume a patient with obesity is automatically engaging in overeating </a:t>
            </a:r>
            <a:r>
              <a:rPr lang="en-US" dirty="0" smtClean="0"/>
              <a:t>behaviors.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s-PR" dirty="0" err="1" smtClean="0"/>
              <a:t>Focusing</a:t>
            </a:r>
            <a:r>
              <a:rPr lang="es-PR" dirty="0" smtClean="0"/>
              <a:t> </a:t>
            </a:r>
            <a:r>
              <a:rPr lang="es-PR" dirty="0"/>
              <a:t>more </a:t>
            </a:r>
            <a:r>
              <a:rPr lang="es-PR" dirty="0" err="1"/>
              <a:t>on</a:t>
            </a:r>
            <a:r>
              <a:rPr lang="es-PR" dirty="0"/>
              <a:t> </a:t>
            </a:r>
            <a:r>
              <a:rPr lang="es-PR" dirty="0" err="1"/>
              <a:t>health</a:t>
            </a:r>
            <a:r>
              <a:rPr lang="es-PR" dirty="0"/>
              <a:t> and </a:t>
            </a:r>
            <a:r>
              <a:rPr lang="es-PR" dirty="0" err="1"/>
              <a:t>wellness</a:t>
            </a:r>
            <a:r>
              <a:rPr lang="es-PR" dirty="0"/>
              <a:t> and </a:t>
            </a:r>
            <a:r>
              <a:rPr lang="es-PR" dirty="0" err="1"/>
              <a:t>less</a:t>
            </a:r>
            <a:r>
              <a:rPr lang="es-PR" dirty="0"/>
              <a:t> </a:t>
            </a:r>
            <a:r>
              <a:rPr lang="es-PR" dirty="0" err="1"/>
              <a:t>on</a:t>
            </a:r>
            <a:r>
              <a:rPr lang="es-PR" dirty="0"/>
              <a:t> </a:t>
            </a:r>
            <a:r>
              <a:rPr lang="es-PR" dirty="0" err="1"/>
              <a:t>weight</a:t>
            </a:r>
            <a:r>
              <a:rPr lang="es-PR" dirty="0"/>
              <a:t> </a:t>
            </a:r>
            <a:r>
              <a:rPr lang="es-PR" dirty="0" err="1"/>
              <a:t>or</a:t>
            </a:r>
            <a:r>
              <a:rPr lang="es-PR" dirty="0"/>
              <a:t> </a:t>
            </a:r>
            <a:r>
              <a:rPr lang="es-PR" dirty="0" err="1" smtClean="0"/>
              <a:t>weight</a:t>
            </a:r>
            <a:r>
              <a:rPr lang="es-PR" dirty="0" smtClean="0"/>
              <a:t> </a:t>
            </a:r>
            <a:r>
              <a:rPr lang="es-PR" dirty="0" err="1"/>
              <a:t>loss</a:t>
            </a:r>
            <a:r>
              <a:rPr lang="es-PR" dirty="0"/>
              <a:t>.</a:t>
            </a:r>
          </a:p>
          <a:p>
            <a:endParaRPr lang="es-PR" dirty="0" smtClean="0"/>
          </a:p>
          <a:p>
            <a:r>
              <a:rPr lang="es-PR" dirty="0" err="1" smtClean="0"/>
              <a:t>Don’t</a:t>
            </a:r>
            <a:r>
              <a:rPr lang="es-PR" dirty="0" smtClean="0"/>
              <a:t> </a:t>
            </a:r>
            <a:r>
              <a:rPr lang="es-PR" dirty="0" err="1"/>
              <a:t>weight</a:t>
            </a:r>
            <a:r>
              <a:rPr lang="es-PR" dirty="0"/>
              <a:t> </a:t>
            </a:r>
            <a:r>
              <a:rPr lang="es-PR" dirty="0" err="1"/>
              <a:t>patients</a:t>
            </a:r>
            <a:r>
              <a:rPr lang="es-PR" dirty="0"/>
              <a:t> </a:t>
            </a:r>
            <a:r>
              <a:rPr lang="es-PR" dirty="0" err="1"/>
              <a:t>or</a:t>
            </a:r>
            <a:r>
              <a:rPr lang="es-PR" dirty="0"/>
              <a:t> </a:t>
            </a:r>
            <a:r>
              <a:rPr lang="es-PR" dirty="0" err="1"/>
              <a:t>discuss</a:t>
            </a:r>
            <a:r>
              <a:rPr lang="es-PR" dirty="0"/>
              <a:t> </a:t>
            </a:r>
            <a:r>
              <a:rPr lang="es-PR" dirty="0" err="1"/>
              <a:t>their</a:t>
            </a:r>
            <a:r>
              <a:rPr lang="es-PR" dirty="0"/>
              <a:t> </a:t>
            </a:r>
            <a:r>
              <a:rPr lang="es-PR" dirty="0" err="1"/>
              <a:t>weight</a:t>
            </a:r>
            <a:r>
              <a:rPr lang="es-PR" dirty="0"/>
              <a:t> in </a:t>
            </a:r>
            <a:r>
              <a:rPr lang="es-PR" dirty="0" err="1"/>
              <a:t>public</a:t>
            </a:r>
            <a:r>
              <a:rPr lang="es-PR" dirty="0"/>
              <a:t> </a:t>
            </a:r>
            <a:r>
              <a:rPr lang="es-PR" dirty="0" err="1" smtClean="0"/>
              <a:t>areas</a:t>
            </a:r>
            <a:r>
              <a:rPr lang="es-PR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linical </a:t>
            </a:r>
            <a:r>
              <a:rPr lang="en-US" dirty="0"/>
              <a:t>visit should be focused on information gathering and understanding of a patient's particular </a:t>
            </a:r>
            <a:r>
              <a:rPr lang="en-US" dirty="0" smtClean="0"/>
              <a:t>situation.</a:t>
            </a:r>
          </a:p>
          <a:p>
            <a:pPr lvl="1"/>
            <a:r>
              <a:rPr lang="en-US" dirty="0" smtClean="0"/>
              <a:t>lifestyle </a:t>
            </a:r>
            <a:r>
              <a:rPr lang="en-US" dirty="0"/>
              <a:t>changes and health behaviors </a:t>
            </a:r>
            <a:r>
              <a:rPr lang="en-US" dirty="0" smtClean="0"/>
              <a:t>than emphasize </a:t>
            </a:r>
            <a:r>
              <a:rPr lang="en-US" dirty="0"/>
              <a:t>achievable behavioral </a:t>
            </a:r>
            <a:r>
              <a:rPr lang="en-US" dirty="0" smtClean="0"/>
              <a:t>goals.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ompassionate </a:t>
            </a:r>
            <a:r>
              <a:rPr lang="en-US" dirty="0"/>
              <a:t>and </a:t>
            </a:r>
            <a:r>
              <a:rPr lang="en-US" dirty="0" smtClean="0"/>
              <a:t>knowledgeable.</a:t>
            </a:r>
            <a:endParaRPr lang="es-PR" dirty="0"/>
          </a:p>
          <a:p>
            <a:endParaRPr lang="es-PR" dirty="0"/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731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sz="3600" dirty="0" err="1" smtClean="0"/>
              <a:t>Promoting</a:t>
            </a:r>
            <a:r>
              <a:rPr lang="es-PR" sz="3600" dirty="0" smtClean="0"/>
              <a:t> </a:t>
            </a:r>
            <a:r>
              <a:rPr lang="es-PR" sz="3600" dirty="0" err="1"/>
              <a:t>c</a:t>
            </a:r>
            <a:r>
              <a:rPr lang="es-PR" sz="3600" dirty="0" err="1" smtClean="0"/>
              <a:t>hanges</a:t>
            </a:r>
            <a:r>
              <a:rPr lang="es-PR" sz="3600" dirty="0" smtClean="0"/>
              <a:t> </a:t>
            </a:r>
            <a:r>
              <a:rPr lang="es-PR" sz="3600" dirty="0"/>
              <a:t>i</a:t>
            </a:r>
            <a:r>
              <a:rPr lang="es-PR" sz="3600" dirty="0" smtClean="0"/>
              <a:t>n </a:t>
            </a:r>
            <a:r>
              <a:rPr lang="es-PR" sz="3600" dirty="0" err="1" smtClean="0"/>
              <a:t>behavior</a:t>
            </a:r>
            <a:endParaRPr lang="es-PR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69941"/>
            <a:ext cx="8229600" cy="4758568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/>
              <a:t>“Eat less and exercise more”:</a:t>
            </a:r>
          </a:p>
          <a:p>
            <a:pPr lvl="1"/>
            <a:r>
              <a:rPr lang="en-US" dirty="0" smtClean="0"/>
              <a:t>environmental</a:t>
            </a:r>
            <a:r>
              <a:rPr lang="en-US" dirty="0"/>
              <a:t>, </a:t>
            </a:r>
            <a:r>
              <a:rPr lang="en-US" dirty="0" smtClean="0"/>
              <a:t>genetic </a:t>
            </a:r>
            <a:r>
              <a:rPr lang="en-US" dirty="0"/>
              <a:t>and physiologic causes of </a:t>
            </a:r>
            <a:r>
              <a:rPr lang="en-US" dirty="0" smtClean="0"/>
              <a:t>obesity</a:t>
            </a:r>
          </a:p>
          <a:p>
            <a:pPr lvl="1"/>
            <a:r>
              <a:rPr lang="en-US" dirty="0" smtClean="0"/>
              <a:t>blame </a:t>
            </a:r>
            <a:r>
              <a:rPr lang="en-US" dirty="0"/>
              <a:t>on the patient as the sole cause and contributor of their obesity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s-PR" dirty="0" err="1"/>
              <a:t>Consider</a:t>
            </a:r>
            <a:r>
              <a:rPr lang="es-PR" dirty="0"/>
              <a:t> </a:t>
            </a:r>
            <a:r>
              <a:rPr lang="es-PR" dirty="0" err="1" smtClean="0"/>
              <a:t>patients</a:t>
            </a:r>
            <a:r>
              <a:rPr lang="es-PR" dirty="0" smtClean="0"/>
              <a:t>’ </a:t>
            </a:r>
            <a:r>
              <a:rPr lang="es-PR" dirty="0" err="1"/>
              <a:t>previous</a:t>
            </a:r>
            <a:r>
              <a:rPr lang="es-PR" dirty="0"/>
              <a:t> </a:t>
            </a:r>
            <a:r>
              <a:rPr lang="es-PR" dirty="0" err="1" smtClean="0"/>
              <a:t>negative</a:t>
            </a:r>
            <a:r>
              <a:rPr lang="es-PR" dirty="0" smtClean="0"/>
              <a:t> </a:t>
            </a:r>
            <a:r>
              <a:rPr lang="es-PR" dirty="0" err="1" smtClean="0"/>
              <a:t>experiences</a:t>
            </a:r>
            <a:r>
              <a:rPr lang="es-PR" dirty="0" smtClean="0"/>
              <a:t>.</a:t>
            </a:r>
          </a:p>
          <a:p>
            <a:pPr marL="0" indent="0">
              <a:buNone/>
            </a:pPr>
            <a:endParaRPr lang="es-PR" dirty="0"/>
          </a:p>
          <a:p>
            <a:r>
              <a:rPr lang="es-PR" dirty="0"/>
              <a:t>Explore </a:t>
            </a:r>
            <a:r>
              <a:rPr lang="es-PR" dirty="0" err="1"/>
              <a:t>all</a:t>
            </a:r>
            <a:r>
              <a:rPr lang="es-PR" dirty="0"/>
              <a:t> causes of </a:t>
            </a:r>
            <a:r>
              <a:rPr lang="es-PR" dirty="0" err="1"/>
              <a:t>presenting</a:t>
            </a:r>
            <a:r>
              <a:rPr lang="es-PR" dirty="0"/>
              <a:t> </a:t>
            </a:r>
            <a:r>
              <a:rPr lang="es-PR" dirty="0" err="1"/>
              <a:t>problems</a:t>
            </a:r>
            <a:r>
              <a:rPr lang="es-PR" dirty="0"/>
              <a:t> (</a:t>
            </a:r>
            <a:r>
              <a:rPr lang="es-PR" dirty="0" err="1"/>
              <a:t>not</a:t>
            </a:r>
            <a:r>
              <a:rPr lang="es-PR" dirty="0"/>
              <a:t> </a:t>
            </a:r>
            <a:r>
              <a:rPr lang="es-PR" dirty="0" err="1"/>
              <a:t>just</a:t>
            </a:r>
            <a:r>
              <a:rPr lang="es-PR" dirty="0"/>
              <a:t> </a:t>
            </a:r>
            <a:r>
              <a:rPr lang="es-PR" dirty="0" err="1"/>
              <a:t>weight</a:t>
            </a:r>
            <a:r>
              <a:rPr lang="es-PR" dirty="0" smtClean="0"/>
              <a:t>).</a:t>
            </a:r>
          </a:p>
          <a:p>
            <a:pPr marL="0" indent="0">
              <a:buNone/>
            </a:pPr>
            <a:endParaRPr lang="es-PR" dirty="0"/>
          </a:p>
          <a:p>
            <a:r>
              <a:rPr lang="es-PR" dirty="0" err="1" smtClean="0"/>
              <a:t>Emphasize</a:t>
            </a:r>
            <a:r>
              <a:rPr lang="es-PR" dirty="0" smtClean="0"/>
              <a:t>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importance</a:t>
            </a:r>
            <a:r>
              <a:rPr lang="es-PR" dirty="0" smtClean="0"/>
              <a:t> </a:t>
            </a:r>
            <a:r>
              <a:rPr lang="es-PR" dirty="0"/>
              <a:t>of </a:t>
            </a:r>
            <a:r>
              <a:rPr lang="es-PR" dirty="0" err="1" smtClean="0"/>
              <a:t>behavior</a:t>
            </a:r>
            <a:r>
              <a:rPr lang="es-PR" dirty="0" smtClean="0"/>
              <a:t> </a:t>
            </a:r>
            <a:r>
              <a:rPr lang="es-PR" dirty="0" err="1"/>
              <a:t>change</a:t>
            </a:r>
            <a:r>
              <a:rPr lang="es-PR" dirty="0"/>
              <a:t> </a:t>
            </a:r>
            <a:r>
              <a:rPr lang="es-PR" dirty="0" err="1"/>
              <a:t>rather</a:t>
            </a:r>
            <a:r>
              <a:rPr lang="es-PR" dirty="0"/>
              <a:t> </a:t>
            </a:r>
            <a:r>
              <a:rPr lang="es-PR" dirty="0" err="1" smtClean="0"/>
              <a:t>than</a:t>
            </a:r>
            <a:r>
              <a:rPr lang="es-PR" dirty="0" smtClean="0"/>
              <a:t> </a:t>
            </a:r>
            <a:r>
              <a:rPr lang="es-PR" dirty="0" err="1" smtClean="0"/>
              <a:t>weight</a:t>
            </a:r>
            <a:r>
              <a:rPr lang="es-PR" dirty="0" smtClean="0"/>
              <a:t>.</a:t>
            </a:r>
          </a:p>
          <a:p>
            <a:pPr marL="0" indent="0">
              <a:buNone/>
            </a:pPr>
            <a:endParaRPr lang="es-PR" dirty="0"/>
          </a:p>
          <a:p>
            <a:r>
              <a:rPr lang="es-PR" dirty="0" err="1"/>
              <a:t>Acknowledge</a:t>
            </a:r>
            <a:r>
              <a:rPr lang="es-PR" dirty="0"/>
              <a:t> </a:t>
            </a:r>
            <a:r>
              <a:rPr lang="es-PR" dirty="0" err="1"/>
              <a:t>the</a:t>
            </a:r>
            <a:r>
              <a:rPr lang="es-PR" dirty="0"/>
              <a:t> </a:t>
            </a:r>
            <a:r>
              <a:rPr lang="es-PR" dirty="0" err="1" smtClean="0"/>
              <a:t>difficulty</a:t>
            </a:r>
            <a:r>
              <a:rPr lang="es-PR" dirty="0" smtClean="0"/>
              <a:t> </a:t>
            </a:r>
            <a:r>
              <a:rPr lang="es-PR" dirty="0"/>
              <a:t>of </a:t>
            </a:r>
            <a:r>
              <a:rPr lang="es-PR" dirty="0" err="1"/>
              <a:t>making</a:t>
            </a:r>
            <a:r>
              <a:rPr lang="es-PR" dirty="0"/>
              <a:t> </a:t>
            </a:r>
            <a:r>
              <a:rPr lang="es-PR" dirty="0" err="1"/>
              <a:t>lifestyle</a:t>
            </a:r>
            <a:r>
              <a:rPr lang="es-PR" dirty="0"/>
              <a:t> </a:t>
            </a:r>
            <a:r>
              <a:rPr lang="es-PR" dirty="0" err="1" smtClean="0"/>
              <a:t>changes</a:t>
            </a:r>
            <a:r>
              <a:rPr lang="es-PR" dirty="0" smtClean="0"/>
              <a:t>.</a:t>
            </a:r>
          </a:p>
          <a:p>
            <a:pPr marL="0" indent="0">
              <a:buNone/>
            </a:pPr>
            <a:endParaRPr lang="es-PR" dirty="0"/>
          </a:p>
          <a:p>
            <a:r>
              <a:rPr lang="es-PR" dirty="0" err="1"/>
              <a:t>Recognize</a:t>
            </a:r>
            <a:r>
              <a:rPr lang="es-PR" dirty="0"/>
              <a:t> </a:t>
            </a:r>
            <a:r>
              <a:rPr lang="es-PR" dirty="0" err="1"/>
              <a:t>that</a:t>
            </a:r>
            <a:r>
              <a:rPr lang="es-PR" dirty="0"/>
              <a:t> </a:t>
            </a:r>
            <a:r>
              <a:rPr lang="es-PR" dirty="0" err="1"/>
              <a:t>small</a:t>
            </a:r>
            <a:r>
              <a:rPr lang="es-PR" dirty="0"/>
              <a:t> </a:t>
            </a:r>
            <a:r>
              <a:rPr lang="es-PR" dirty="0" err="1"/>
              <a:t>weight</a:t>
            </a:r>
            <a:r>
              <a:rPr lang="es-PR" dirty="0"/>
              <a:t> </a:t>
            </a:r>
            <a:r>
              <a:rPr lang="es-PR" dirty="0" err="1"/>
              <a:t>losses</a:t>
            </a:r>
            <a:r>
              <a:rPr lang="es-PR" dirty="0"/>
              <a:t> can </a:t>
            </a:r>
            <a:r>
              <a:rPr lang="es-PR" dirty="0" err="1"/>
              <a:t>improve</a:t>
            </a:r>
            <a:r>
              <a:rPr lang="es-PR" dirty="0"/>
              <a:t> </a:t>
            </a:r>
            <a:r>
              <a:rPr lang="es-PR" dirty="0" err="1" smtClean="0"/>
              <a:t>health</a:t>
            </a:r>
            <a:r>
              <a:rPr lang="es-PR" dirty="0" smtClean="0"/>
              <a:t>.</a:t>
            </a:r>
            <a:endParaRPr lang="es-PR" dirty="0"/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8890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err="1"/>
              <a:t>O</a:t>
            </a:r>
            <a:r>
              <a:rPr lang="es-PR" dirty="0" err="1" smtClean="0"/>
              <a:t>bjectives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weight </a:t>
            </a:r>
            <a:r>
              <a:rPr lang="en-US" dirty="0"/>
              <a:t>bias </a:t>
            </a:r>
            <a:r>
              <a:rPr lang="en-US" dirty="0" smtClean="0"/>
              <a:t>and stigma and the implications for patient care.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s-PR" dirty="0" err="1" smtClean="0"/>
              <a:t>Identify</a:t>
            </a:r>
            <a:r>
              <a:rPr lang="es-PR" dirty="0" smtClean="0"/>
              <a:t> </a:t>
            </a:r>
            <a:r>
              <a:rPr lang="es-PR" dirty="0" err="1" smtClean="0"/>
              <a:t>manifestations</a:t>
            </a:r>
            <a:r>
              <a:rPr lang="es-PR" dirty="0" smtClean="0"/>
              <a:t> of </a:t>
            </a:r>
            <a:r>
              <a:rPr lang="es-PR" dirty="0" err="1" smtClean="0"/>
              <a:t>weight</a:t>
            </a:r>
            <a:r>
              <a:rPr lang="es-PR" dirty="0" smtClean="0"/>
              <a:t> </a:t>
            </a:r>
            <a:r>
              <a:rPr lang="es-PR" dirty="0" err="1" smtClean="0"/>
              <a:t>bias</a:t>
            </a:r>
            <a:r>
              <a:rPr lang="es-PR" dirty="0" smtClean="0"/>
              <a:t> in </a:t>
            </a:r>
            <a:r>
              <a:rPr lang="es-PR" dirty="0" err="1" smtClean="0"/>
              <a:t>health</a:t>
            </a:r>
            <a:r>
              <a:rPr lang="es-PR" dirty="0" smtClean="0"/>
              <a:t> </a:t>
            </a:r>
            <a:r>
              <a:rPr lang="es-PR" dirty="0" err="1" smtClean="0"/>
              <a:t>care</a:t>
            </a:r>
            <a:r>
              <a:rPr lang="es-PR" dirty="0" smtClean="0"/>
              <a:t> </a:t>
            </a:r>
            <a:r>
              <a:rPr lang="es-PR" dirty="0" err="1" smtClean="0"/>
              <a:t>providers</a:t>
            </a:r>
            <a:r>
              <a:rPr lang="es-PR" dirty="0" smtClean="0"/>
              <a:t>.</a:t>
            </a:r>
          </a:p>
          <a:p>
            <a:pPr marL="0" indent="0">
              <a:buNone/>
            </a:pPr>
            <a:endParaRPr lang="es-PR" dirty="0">
              <a:solidFill>
                <a:srgbClr val="FF0000"/>
              </a:solidFill>
            </a:endParaRPr>
          </a:p>
          <a:p>
            <a:r>
              <a:rPr lang="en-US" dirty="0" smtClean="0"/>
              <a:t>Integrate </a:t>
            </a:r>
            <a:r>
              <a:rPr lang="en-US" dirty="0"/>
              <a:t>strategies to address weight bias and stigma </a:t>
            </a:r>
            <a:r>
              <a:rPr lang="en-US" dirty="0" smtClean="0"/>
              <a:t>in health care settings.</a:t>
            </a:r>
          </a:p>
          <a:p>
            <a:endParaRPr lang="en-US" dirty="0"/>
          </a:p>
          <a:p>
            <a:endParaRPr lang="en-US" dirty="0"/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0595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sz="3600" dirty="0" err="1" smtClean="0"/>
              <a:t>Think</a:t>
            </a:r>
            <a:r>
              <a:rPr lang="es-PR" sz="3600" dirty="0" smtClean="0"/>
              <a:t> </a:t>
            </a:r>
            <a:r>
              <a:rPr lang="es-PR" sz="3600" dirty="0" err="1" smtClean="0"/>
              <a:t>about</a:t>
            </a:r>
            <a:r>
              <a:rPr lang="es-PR" sz="3600" dirty="0" smtClean="0"/>
              <a:t> </a:t>
            </a:r>
            <a:r>
              <a:rPr lang="es-PR" sz="3600" dirty="0" err="1" smtClean="0"/>
              <a:t>your</a:t>
            </a:r>
            <a:r>
              <a:rPr lang="es-PR" sz="3600" dirty="0" smtClean="0"/>
              <a:t> </a:t>
            </a:r>
            <a:r>
              <a:rPr lang="es-PR" sz="3600" dirty="0" err="1" smtClean="0"/>
              <a:t>own</a:t>
            </a:r>
            <a:r>
              <a:rPr lang="es-PR" sz="3600" dirty="0" smtClean="0"/>
              <a:t> </a:t>
            </a:r>
            <a:r>
              <a:rPr lang="es-PR" sz="3600" dirty="0" err="1"/>
              <a:t>i</a:t>
            </a:r>
            <a:r>
              <a:rPr lang="es-PR" sz="3600" dirty="0" err="1" smtClean="0"/>
              <a:t>mplicit</a:t>
            </a:r>
            <a:r>
              <a:rPr lang="es-PR" sz="3600" dirty="0" smtClean="0"/>
              <a:t> </a:t>
            </a:r>
            <a:r>
              <a:rPr lang="es-PR" sz="3600" dirty="0" err="1" smtClean="0"/>
              <a:t>bias</a:t>
            </a:r>
            <a:endParaRPr lang="es-P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35" y="1669941"/>
            <a:ext cx="8603673" cy="48001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2900" dirty="0"/>
          </a:p>
          <a:p>
            <a:r>
              <a:rPr lang="en-US" sz="2900" dirty="0"/>
              <a:t>Am I comfortable working with people of all shapes and sizes</a:t>
            </a:r>
            <a:r>
              <a:rPr lang="en-US" sz="2900" dirty="0" smtClean="0"/>
              <a:t>?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sz="2900" dirty="0"/>
              <a:t>Do I give appropriate feedback to encourage healthful behavior change</a:t>
            </a:r>
            <a:r>
              <a:rPr lang="en-US" sz="2900" dirty="0" smtClean="0"/>
              <a:t>?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sz="2900" dirty="0"/>
              <a:t>Am I sensitive to the needs and concerns of individuals with obesity</a:t>
            </a:r>
            <a:r>
              <a:rPr lang="en-US" sz="2900" dirty="0" smtClean="0"/>
              <a:t>?</a:t>
            </a:r>
            <a:endParaRPr lang="en-US" sz="2900" dirty="0"/>
          </a:p>
          <a:p>
            <a:pPr>
              <a:lnSpc>
                <a:spcPct val="170000"/>
              </a:lnSpc>
            </a:pPr>
            <a:r>
              <a:rPr lang="en-US" sz="2900" dirty="0"/>
              <a:t>Do I treat the individual or only the condition</a:t>
            </a:r>
            <a:r>
              <a:rPr lang="en-US" sz="2900" dirty="0" smtClean="0"/>
              <a:t>?</a:t>
            </a:r>
          </a:p>
          <a:p>
            <a:pPr>
              <a:lnSpc>
                <a:spcPct val="170000"/>
              </a:lnSpc>
            </a:pPr>
            <a:r>
              <a:rPr lang="en-US" sz="2900" dirty="0"/>
              <a:t>How do I feel when I work with patients of different body sizes? </a:t>
            </a:r>
          </a:p>
          <a:p>
            <a:pPr>
              <a:lnSpc>
                <a:spcPct val="170000"/>
              </a:lnSpc>
            </a:pPr>
            <a:r>
              <a:rPr lang="en-US" sz="2900" dirty="0" smtClean="0"/>
              <a:t>Do </a:t>
            </a:r>
            <a:r>
              <a:rPr lang="en-US" sz="2900" dirty="0"/>
              <a:t>I make assumptions regarding a person’s character, intelligence, abilities, health status or behaviors based only on their weight? </a:t>
            </a:r>
          </a:p>
          <a:p>
            <a:pPr>
              <a:lnSpc>
                <a:spcPct val="170000"/>
              </a:lnSpc>
            </a:pPr>
            <a:r>
              <a:rPr lang="en-US" sz="2900" dirty="0" smtClean="0"/>
              <a:t>What </a:t>
            </a:r>
            <a:r>
              <a:rPr lang="en-US" sz="2900" dirty="0"/>
              <a:t>stereotypes do I have about persons with obesity? </a:t>
            </a:r>
          </a:p>
          <a:p>
            <a:pPr>
              <a:lnSpc>
                <a:spcPct val="170000"/>
              </a:lnSpc>
            </a:pPr>
            <a:r>
              <a:rPr lang="en-US" sz="2900" dirty="0" smtClean="0"/>
              <a:t>How </a:t>
            </a:r>
            <a:r>
              <a:rPr lang="en-US" sz="2900" dirty="0"/>
              <a:t>do my patients affected by obesity feel when they leave my </a:t>
            </a:r>
            <a:r>
              <a:rPr lang="en-US" sz="2900" dirty="0" smtClean="0"/>
              <a:t>office?</a:t>
            </a:r>
          </a:p>
          <a:p>
            <a:pPr lvl="1">
              <a:lnSpc>
                <a:spcPct val="170000"/>
              </a:lnSpc>
            </a:pPr>
            <a:r>
              <a:rPr lang="en-US" sz="2500" dirty="0" smtClean="0"/>
              <a:t>Do </a:t>
            </a:r>
            <a:r>
              <a:rPr lang="en-US" sz="2500" dirty="0"/>
              <a:t>they feel confident and empowered, or otherwise?</a:t>
            </a:r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2131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sz="3600" dirty="0" err="1" smtClean="0"/>
              <a:t>How</a:t>
            </a:r>
            <a:r>
              <a:rPr lang="es-PR" sz="3600" dirty="0" smtClean="0"/>
              <a:t> to </a:t>
            </a:r>
            <a:r>
              <a:rPr lang="es-PR" sz="3600" dirty="0" err="1" smtClean="0"/>
              <a:t>have</a:t>
            </a:r>
            <a:r>
              <a:rPr lang="es-PR" sz="3600" dirty="0" smtClean="0"/>
              <a:t> </a:t>
            </a:r>
            <a:r>
              <a:rPr lang="es-PR" sz="3600" dirty="0" err="1" smtClean="0"/>
              <a:t>these</a:t>
            </a:r>
            <a:r>
              <a:rPr lang="es-PR" sz="3600" dirty="0" smtClean="0"/>
              <a:t> </a:t>
            </a:r>
            <a:r>
              <a:rPr lang="es-PR" sz="3600" dirty="0" err="1" smtClean="0"/>
              <a:t>conversations</a:t>
            </a:r>
            <a:r>
              <a:rPr lang="es-PR" sz="3600" dirty="0" smtClean="0"/>
              <a:t>?</a:t>
            </a:r>
            <a:endParaRPr lang="es-P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R" dirty="0" err="1"/>
              <a:t>Is</a:t>
            </a:r>
            <a:r>
              <a:rPr lang="es-PR" dirty="0"/>
              <a:t> </a:t>
            </a:r>
            <a:r>
              <a:rPr lang="es-PR" dirty="0" err="1"/>
              <a:t>it</a:t>
            </a:r>
            <a:r>
              <a:rPr lang="es-PR" dirty="0"/>
              <a:t> </a:t>
            </a:r>
            <a:r>
              <a:rPr lang="es-PR" dirty="0" err="1"/>
              <a:t>necessary</a:t>
            </a:r>
            <a:r>
              <a:rPr lang="es-PR" dirty="0"/>
              <a:t> to </a:t>
            </a:r>
            <a:r>
              <a:rPr lang="es-PR" dirty="0" err="1" smtClean="0"/>
              <a:t>weigh</a:t>
            </a:r>
            <a:r>
              <a:rPr lang="es-PR" dirty="0" smtClean="0"/>
              <a:t> </a:t>
            </a:r>
            <a:r>
              <a:rPr lang="es-PR" dirty="0" err="1"/>
              <a:t>the</a:t>
            </a:r>
            <a:r>
              <a:rPr lang="es-PR" dirty="0"/>
              <a:t> </a:t>
            </a:r>
            <a:r>
              <a:rPr lang="es-PR" dirty="0" err="1"/>
              <a:t>patient</a:t>
            </a:r>
            <a:r>
              <a:rPr lang="es-PR" dirty="0"/>
              <a:t> in </a:t>
            </a:r>
            <a:r>
              <a:rPr lang="es-PR" dirty="0" err="1"/>
              <a:t>that</a:t>
            </a:r>
            <a:r>
              <a:rPr lang="es-PR" dirty="0"/>
              <a:t> </a:t>
            </a:r>
            <a:r>
              <a:rPr lang="es-PR" dirty="0" err="1"/>
              <a:t>visit</a:t>
            </a:r>
            <a:r>
              <a:rPr lang="es-PR" dirty="0" smtClean="0"/>
              <a:t>?</a:t>
            </a:r>
          </a:p>
          <a:p>
            <a:pPr marL="0" indent="0">
              <a:buNone/>
            </a:pPr>
            <a:endParaRPr lang="es-PR" dirty="0" smtClean="0"/>
          </a:p>
          <a:p>
            <a:r>
              <a:rPr lang="es-PR" dirty="0" smtClean="0"/>
              <a:t>Ask to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patient</a:t>
            </a:r>
            <a:r>
              <a:rPr lang="es-PR" dirty="0" smtClean="0"/>
              <a:t> </a:t>
            </a:r>
            <a:r>
              <a:rPr lang="es-PR" dirty="0" err="1" smtClean="0"/>
              <a:t>if</a:t>
            </a:r>
            <a:r>
              <a:rPr lang="es-PR" dirty="0" smtClean="0"/>
              <a:t> </a:t>
            </a:r>
            <a:r>
              <a:rPr lang="es-PR" dirty="0" err="1" smtClean="0"/>
              <a:t>they</a:t>
            </a:r>
            <a:r>
              <a:rPr lang="es-PR" dirty="0" smtClean="0"/>
              <a:t> </a:t>
            </a:r>
            <a:r>
              <a:rPr lang="es-PR" dirty="0" err="1" smtClean="0"/>
              <a:t>want</a:t>
            </a:r>
            <a:r>
              <a:rPr lang="es-PR" dirty="0" smtClean="0"/>
              <a:t> to </a:t>
            </a:r>
            <a:r>
              <a:rPr lang="es-PR" dirty="0" err="1" smtClean="0"/>
              <a:t>discuss</a:t>
            </a:r>
            <a:r>
              <a:rPr lang="es-PR" dirty="0" smtClean="0"/>
              <a:t> </a:t>
            </a:r>
            <a:r>
              <a:rPr lang="es-PR" dirty="0" err="1" smtClean="0"/>
              <a:t>their</a:t>
            </a:r>
            <a:r>
              <a:rPr lang="es-PR" dirty="0" smtClean="0"/>
              <a:t> </a:t>
            </a:r>
            <a:r>
              <a:rPr lang="es-PR" dirty="0" err="1" smtClean="0"/>
              <a:t>weight</a:t>
            </a:r>
            <a:r>
              <a:rPr lang="es-PR" dirty="0"/>
              <a:t> </a:t>
            </a:r>
            <a:r>
              <a:rPr lang="es-PR" dirty="0" smtClean="0"/>
              <a:t>in </a:t>
            </a:r>
            <a:r>
              <a:rPr lang="es-PR" dirty="0" err="1" smtClean="0"/>
              <a:t>that</a:t>
            </a:r>
            <a:r>
              <a:rPr lang="es-PR" dirty="0" smtClean="0"/>
              <a:t> </a:t>
            </a:r>
            <a:r>
              <a:rPr lang="es-PR" dirty="0" err="1" smtClean="0"/>
              <a:t>visit</a:t>
            </a:r>
            <a:r>
              <a:rPr lang="es-PR" dirty="0" smtClean="0"/>
              <a:t>.</a:t>
            </a:r>
          </a:p>
          <a:p>
            <a:pPr marL="0" indent="0">
              <a:buNone/>
            </a:pPr>
            <a:endParaRPr lang="es-PR" dirty="0" smtClean="0"/>
          </a:p>
          <a:p>
            <a:r>
              <a:rPr lang="es-PR" dirty="0" smtClean="0"/>
              <a:t>Ask </a:t>
            </a:r>
            <a:r>
              <a:rPr lang="es-PR" dirty="0" err="1" smtClean="0"/>
              <a:t>for</a:t>
            </a:r>
            <a:r>
              <a:rPr lang="es-PR" dirty="0" smtClean="0"/>
              <a:t> </a:t>
            </a:r>
            <a:r>
              <a:rPr lang="es-PR" dirty="0" err="1" smtClean="0"/>
              <a:t>permission</a:t>
            </a:r>
            <a:r>
              <a:rPr lang="es-PR" dirty="0" smtClean="0"/>
              <a:t> to </a:t>
            </a:r>
            <a:r>
              <a:rPr lang="es-PR" dirty="0" err="1" smtClean="0"/>
              <a:t>weigh</a:t>
            </a:r>
            <a:r>
              <a:rPr lang="es-PR" dirty="0" smtClean="0"/>
              <a:t>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patient</a:t>
            </a:r>
            <a:r>
              <a:rPr lang="es-PR" dirty="0" smtClean="0"/>
              <a:t>.</a:t>
            </a:r>
          </a:p>
          <a:p>
            <a:pPr marL="0" indent="0">
              <a:buNone/>
            </a:pPr>
            <a:endParaRPr lang="es-PR" dirty="0" smtClean="0"/>
          </a:p>
          <a:p>
            <a:r>
              <a:rPr lang="es-PR" dirty="0" smtClean="0"/>
              <a:t>Ask </a:t>
            </a:r>
            <a:r>
              <a:rPr lang="es-PR" dirty="0" err="1" smtClean="0"/>
              <a:t>them</a:t>
            </a:r>
            <a:r>
              <a:rPr lang="es-PR" dirty="0" smtClean="0"/>
              <a:t> </a:t>
            </a:r>
            <a:r>
              <a:rPr lang="es-PR" dirty="0" err="1" smtClean="0"/>
              <a:t>if</a:t>
            </a:r>
            <a:r>
              <a:rPr lang="es-PR" dirty="0" smtClean="0"/>
              <a:t> </a:t>
            </a:r>
            <a:r>
              <a:rPr lang="es-PR" dirty="0" err="1" smtClean="0"/>
              <a:t>they</a:t>
            </a:r>
            <a:r>
              <a:rPr lang="es-PR" dirty="0" smtClean="0"/>
              <a:t> </a:t>
            </a:r>
            <a:r>
              <a:rPr lang="es-PR" dirty="0" err="1" smtClean="0"/>
              <a:t>want</a:t>
            </a:r>
            <a:r>
              <a:rPr lang="es-PR" dirty="0" smtClean="0"/>
              <a:t> to </a:t>
            </a:r>
            <a:r>
              <a:rPr lang="es-PR" dirty="0" err="1" smtClean="0"/>
              <a:t>know</a:t>
            </a:r>
            <a:r>
              <a:rPr lang="es-PR" dirty="0" smtClean="0"/>
              <a:t> </a:t>
            </a:r>
            <a:r>
              <a:rPr lang="es-PR" dirty="0" err="1" smtClean="0"/>
              <a:t>their</a:t>
            </a:r>
            <a:r>
              <a:rPr lang="es-PR" dirty="0" smtClean="0"/>
              <a:t> </a:t>
            </a:r>
            <a:r>
              <a:rPr lang="es-PR" dirty="0" err="1" smtClean="0"/>
              <a:t>weight</a:t>
            </a:r>
            <a:r>
              <a:rPr lang="es-PR" dirty="0" smtClean="0"/>
              <a:t>.</a:t>
            </a:r>
          </a:p>
          <a:p>
            <a:pPr marL="0" indent="0">
              <a:buNone/>
            </a:pPr>
            <a:endParaRPr lang="es-PR" dirty="0" smtClean="0"/>
          </a:p>
          <a:p>
            <a:r>
              <a:rPr lang="es-PR" dirty="0"/>
              <a:t>Use </a:t>
            </a:r>
            <a:r>
              <a:rPr lang="es-PR" dirty="0" err="1"/>
              <a:t>motivational</a:t>
            </a:r>
            <a:r>
              <a:rPr lang="es-PR" dirty="0"/>
              <a:t> </a:t>
            </a:r>
            <a:r>
              <a:rPr lang="es-PR" dirty="0" err="1"/>
              <a:t>interviewing</a:t>
            </a:r>
            <a:r>
              <a:rPr lang="es-PR" dirty="0"/>
              <a:t> </a:t>
            </a:r>
            <a:r>
              <a:rPr lang="es-PR" dirty="0" err="1" smtClean="0"/>
              <a:t>strategies</a:t>
            </a:r>
            <a:r>
              <a:rPr lang="es-PR" dirty="0" smtClean="0"/>
              <a:t>.</a:t>
            </a:r>
            <a:endParaRPr lang="es-PR" dirty="0"/>
          </a:p>
          <a:p>
            <a:pPr marL="0" indent="0">
              <a:buNone/>
            </a:pPr>
            <a:endParaRPr lang="es-PR" dirty="0" smtClean="0"/>
          </a:p>
          <a:p>
            <a:pPr marL="0" indent="0">
              <a:buNone/>
            </a:pPr>
            <a:endParaRPr lang="es-PR" dirty="0" smtClean="0"/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8580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err="1" smtClean="0"/>
              <a:t>Some</a:t>
            </a:r>
            <a:r>
              <a:rPr lang="es-PR" dirty="0" smtClean="0"/>
              <a:t> </a:t>
            </a:r>
            <a:r>
              <a:rPr lang="es-PR" dirty="0" err="1" smtClean="0"/>
              <a:t>examples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“Could we talk about your weight today</a:t>
            </a:r>
            <a:r>
              <a:rPr lang="en-US" dirty="0" smtClean="0"/>
              <a:t>?”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“How do you feel about your weight</a:t>
            </a:r>
            <a:r>
              <a:rPr lang="en-US" dirty="0" smtClean="0"/>
              <a:t>?”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“Has your weight fluctuated </a:t>
            </a:r>
            <a:r>
              <a:rPr lang="en-US" dirty="0" smtClean="0"/>
              <a:t>over </a:t>
            </a:r>
            <a:r>
              <a:rPr lang="en-US" dirty="0"/>
              <a:t>the past year</a:t>
            </a:r>
            <a:r>
              <a:rPr lang="en-US" dirty="0" smtClean="0"/>
              <a:t>?”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“Are you aware of the effect of weight on (</a:t>
            </a:r>
            <a:r>
              <a:rPr lang="en-US" dirty="0" err="1"/>
              <a:t>eg</a:t>
            </a:r>
            <a:r>
              <a:rPr lang="en-US" dirty="0"/>
              <a:t>, surgical risks, menstrual </a:t>
            </a:r>
            <a:r>
              <a:rPr lang="en-US" dirty="0" smtClean="0"/>
              <a:t>cycle, </a:t>
            </a:r>
            <a:r>
              <a:rPr lang="en-US" dirty="0"/>
              <a:t>pregnancy, fertility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“I would like to discuss your specific health risks, including (weight and any other particular risks</a:t>
            </a:r>
            <a:r>
              <a:rPr lang="en-US" dirty="0" smtClean="0"/>
              <a:t>).”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Do you have access to healthy foods</a:t>
            </a:r>
            <a:r>
              <a:rPr lang="en-US" dirty="0" smtClean="0"/>
              <a:t>?”</a:t>
            </a:r>
          </a:p>
          <a:p>
            <a:pPr lvl="1"/>
            <a:r>
              <a:rPr lang="en-US" dirty="0" smtClean="0"/>
              <a:t>Explore if patient knows what are healthy foods.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“Are you able to find time and a safe space for exercise?”</a:t>
            </a:r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4194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sz="3600" dirty="0" err="1" smtClean="0"/>
              <a:t>Assessing</a:t>
            </a:r>
            <a:r>
              <a:rPr lang="es-PR" sz="3600" dirty="0" smtClean="0"/>
              <a:t> </a:t>
            </a:r>
            <a:r>
              <a:rPr lang="es-PR" sz="3600" dirty="0" err="1" smtClean="0"/>
              <a:t>ambivalence</a:t>
            </a:r>
            <a:r>
              <a:rPr lang="es-PR" sz="3600" dirty="0" smtClean="0"/>
              <a:t> and </a:t>
            </a:r>
            <a:r>
              <a:rPr lang="es-PR" sz="3600" dirty="0" err="1" smtClean="0"/>
              <a:t>motivation</a:t>
            </a:r>
            <a:r>
              <a:rPr lang="es-PR" sz="3600" dirty="0" smtClean="0"/>
              <a:t>:</a:t>
            </a:r>
            <a:endParaRPr lang="es-P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1489831"/>
            <a:ext cx="8686800" cy="491096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How ready do you feel to change your eating patterns and/or lifestyle behaviors</a:t>
            </a:r>
            <a:r>
              <a:rPr lang="en-US" dirty="0" smtClean="0"/>
              <a:t>? </a:t>
            </a:r>
          </a:p>
          <a:p>
            <a:r>
              <a:rPr lang="en-US" dirty="0" smtClean="0"/>
              <a:t>How </a:t>
            </a:r>
            <a:r>
              <a:rPr lang="en-US" dirty="0"/>
              <a:t>is your current weight affecting your life right now? </a:t>
            </a:r>
          </a:p>
          <a:p>
            <a:r>
              <a:rPr lang="en-US" dirty="0" smtClean="0"/>
              <a:t>What </a:t>
            </a:r>
            <a:r>
              <a:rPr lang="en-US" dirty="0"/>
              <a:t>kinds of things have you done in the past to change your eating? </a:t>
            </a:r>
          </a:p>
          <a:p>
            <a:r>
              <a:rPr lang="en-US" dirty="0" smtClean="0"/>
              <a:t>What </a:t>
            </a:r>
            <a:r>
              <a:rPr lang="en-US" dirty="0"/>
              <a:t>strategies have worked for you in the past? </a:t>
            </a:r>
          </a:p>
          <a:p>
            <a:r>
              <a:rPr lang="en-US" dirty="0" smtClean="0"/>
              <a:t>How </a:t>
            </a:r>
            <a:r>
              <a:rPr lang="en-US" dirty="0"/>
              <a:t>do you feel about changing your eating or exercise behaviors? </a:t>
            </a:r>
          </a:p>
          <a:p>
            <a:r>
              <a:rPr lang="en-US" dirty="0" smtClean="0"/>
              <a:t>How </a:t>
            </a:r>
            <a:r>
              <a:rPr lang="en-US" dirty="0"/>
              <a:t>would you like your health to be different? </a:t>
            </a:r>
          </a:p>
          <a:p>
            <a:r>
              <a:rPr lang="en-US" dirty="0" smtClean="0"/>
              <a:t>What </a:t>
            </a:r>
            <a:r>
              <a:rPr lang="en-US" dirty="0"/>
              <a:t>steps do you feel ready to take to improve your health? </a:t>
            </a:r>
          </a:p>
          <a:p>
            <a:r>
              <a:rPr lang="en-US" dirty="0" smtClean="0"/>
              <a:t>How </a:t>
            </a:r>
            <a:r>
              <a:rPr lang="en-US" dirty="0"/>
              <a:t>ready do you feel to change your eating patterns and/or lifestyle behaviors? </a:t>
            </a:r>
          </a:p>
          <a:p>
            <a:r>
              <a:rPr lang="en-US" dirty="0" smtClean="0"/>
              <a:t>How </a:t>
            </a:r>
            <a:r>
              <a:rPr lang="en-US" dirty="0"/>
              <a:t>is your current weight affecting your life right now? </a:t>
            </a:r>
          </a:p>
          <a:p>
            <a:r>
              <a:rPr lang="en-US" dirty="0" smtClean="0"/>
              <a:t>What </a:t>
            </a:r>
            <a:r>
              <a:rPr lang="en-US" dirty="0"/>
              <a:t>kinds of things have you done in the past to change your eating? </a:t>
            </a:r>
          </a:p>
          <a:p>
            <a:r>
              <a:rPr lang="en-US" dirty="0" smtClean="0"/>
              <a:t>What </a:t>
            </a:r>
            <a:r>
              <a:rPr lang="en-US" dirty="0"/>
              <a:t>strategies have worked for you in the past? </a:t>
            </a:r>
          </a:p>
          <a:p>
            <a:r>
              <a:rPr lang="en-US" dirty="0" smtClean="0"/>
              <a:t>How </a:t>
            </a:r>
            <a:r>
              <a:rPr lang="en-US" dirty="0"/>
              <a:t>do you feel about changing your eating or exercise behaviors? </a:t>
            </a:r>
          </a:p>
          <a:p>
            <a:r>
              <a:rPr lang="en-US" dirty="0" smtClean="0"/>
              <a:t>How </a:t>
            </a:r>
            <a:r>
              <a:rPr lang="en-US" dirty="0"/>
              <a:t>would you like your health to be different? </a:t>
            </a:r>
          </a:p>
          <a:p>
            <a:r>
              <a:rPr lang="en-US" dirty="0" smtClean="0"/>
              <a:t>What </a:t>
            </a:r>
            <a:r>
              <a:rPr lang="en-US" dirty="0"/>
              <a:t>steps do you feel ready to take to improve your health</a:t>
            </a:r>
            <a:r>
              <a:rPr lang="en-US" dirty="0" smtClean="0"/>
              <a:t>?</a:t>
            </a:r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40104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To </a:t>
            </a:r>
            <a:r>
              <a:rPr lang="es-PR" dirty="0" err="1" smtClean="0"/>
              <a:t>keep</a:t>
            </a:r>
            <a:r>
              <a:rPr lang="es-PR" dirty="0" smtClean="0"/>
              <a:t> in </a:t>
            </a:r>
            <a:r>
              <a:rPr lang="es-PR" dirty="0" err="1" smtClean="0"/>
              <a:t>mind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1709"/>
            <a:ext cx="8229600" cy="46441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bodies are good bodies and deserve respect and care.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s-PR" dirty="0" err="1"/>
              <a:t>Weight</a:t>
            </a:r>
            <a:r>
              <a:rPr lang="es-PR" dirty="0"/>
              <a:t> </a:t>
            </a:r>
            <a:r>
              <a:rPr lang="es-PR" dirty="0" err="1"/>
              <a:t>is</a:t>
            </a:r>
            <a:r>
              <a:rPr lang="es-PR" dirty="0"/>
              <a:t> a </a:t>
            </a:r>
            <a:r>
              <a:rPr lang="es-PR" dirty="0" smtClean="0"/>
              <a:t>continuum </a:t>
            </a:r>
            <a:r>
              <a:rPr lang="es-PR" dirty="0"/>
              <a:t>and </a:t>
            </a:r>
            <a:r>
              <a:rPr lang="es-PR" dirty="0" err="1"/>
              <a:t>there</a:t>
            </a:r>
            <a:r>
              <a:rPr lang="es-PR" dirty="0"/>
              <a:t> </a:t>
            </a:r>
            <a:r>
              <a:rPr lang="es-PR" dirty="0" err="1"/>
              <a:t>is</a:t>
            </a:r>
            <a:r>
              <a:rPr lang="es-PR" dirty="0"/>
              <a:t> </a:t>
            </a:r>
            <a:r>
              <a:rPr lang="es-PR" dirty="0" err="1"/>
              <a:t>not</a:t>
            </a:r>
            <a:r>
              <a:rPr lang="es-PR" dirty="0"/>
              <a:t> a BMI </a:t>
            </a:r>
            <a:r>
              <a:rPr lang="es-PR" dirty="0" err="1"/>
              <a:t>cutoff</a:t>
            </a:r>
            <a:r>
              <a:rPr lang="es-PR" dirty="0"/>
              <a:t> </a:t>
            </a:r>
            <a:r>
              <a:rPr lang="es-PR" dirty="0" smtClean="0"/>
              <a:t>in </a:t>
            </a:r>
            <a:r>
              <a:rPr lang="es-PR" dirty="0" err="1" smtClean="0"/>
              <a:t>which</a:t>
            </a:r>
            <a:r>
              <a:rPr lang="es-PR" dirty="0" smtClean="0"/>
              <a:t> a </a:t>
            </a:r>
            <a:r>
              <a:rPr lang="es-PR" dirty="0" err="1"/>
              <a:t>person</a:t>
            </a:r>
            <a:r>
              <a:rPr lang="es-PR" dirty="0"/>
              <a:t> </a:t>
            </a:r>
            <a:r>
              <a:rPr lang="es-PR" dirty="0" err="1" smtClean="0"/>
              <a:t>goes</a:t>
            </a:r>
            <a:r>
              <a:rPr lang="es-PR" dirty="0" smtClean="0"/>
              <a:t> </a:t>
            </a:r>
            <a:r>
              <a:rPr lang="es-PR" dirty="0" err="1"/>
              <a:t>from</a:t>
            </a:r>
            <a:r>
              <a:rPr lang="es-PR" dirty="0"/>
              <a:t> </a:t>
            </a:r>
            <a:r>
              <a:rPr lang="es-PR" dirty="0" err="1"/>
              <a:t>being</a:t>
            </a:r>
            <a:r>
              <a:rPr lang="es-PR" dirty="0"/>
              <a:t> </a:t>
            </a:r>
            <a:r>
              <a:rPr lang="es-PR" dirty="0" err="1"/>
              <a:t>healthy</a:t>
            </a:r>
            <a:r>
              <a:rPr lang="es-PR" dirty="0"/>
              <a:t> to </a:t>
            </a:r>
            <a:r>
              <a:rPr lang="es-PR" dirty="0" err="1" smtClean="0"/>
              <a:t>unhealthy</a:t>
            </a:r>
            <a:r>
              <a:rPr lang="es-PR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The goal is the </a:t>
            </a:r>
            <a:r>
              <a:rPr lang="en-US" dirty="0" smtClean="0"/>
              <a:t>healthiest body </a:t>
            </a:r>
            <a:r>
              <a:rPr lang="en-US" dirty="0"/>
              <a:t>weight that is realistic for that person.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s-PR" dirty="0" err="1" smtClean="0"/>
              <a:t>We</a:t>
            </a:r>
            <a:r>
              <a:rPr lang="es-PR" dirty="0" smtClean="0"/>
              <a:t> </a:t>
            </a:r>
            <a:r>
              <a:rPr lang="es-PR" dirty="0" err="1"/>
              <a:t>n</a:t>
            </a:r>
            <a:r>
              <a:rPr lang="es-PR" dirty="0" err="1" smtClean="0"/>
              <a:t>eed</a:t>
            </a:r>
            <a:r>
              <a:rPr lang="es-PR" dirty="0" smtClean="0"/>
              <a:t> </a:t>
            </a:r>
            <a:r>
              <a:rPr lang="es-PR" dirty="0"/>
              <a:t>to </a:t>
            </a:r>
            <a:r>
              <a:rPr lang="es-PR" dirty="0" err="1"/>
              <a:t>move</a:t>
            </a:r>
            <a:r>
              <a:rPr lang="es-PR" dirty="0"/>
              <a:t> </a:t>
            </a:r>
            <a:r>
              <a:rPr lang="es-PR" dirty="0" err="1"/>
              <a:t>beyond</a:t>
            </a:r>
            <a:r>
              <a:rPr lang="es-PR" dirty="0"/>
              <a:t> </a:t>
            </a:r>
            <a:r>
              <a:rPr lang="es-PR" dirty="0" err="1" smtClean="0"/>
              <a:t>awareness</a:t>
            </a:r>
            <a:r>
              <a:rPr lang="es-PR" dirty="0" smtClean="0"/>
              <a:t>.</a:t>
            </a:r>
          </a:p>
          <a:p>
            <a:pPr marL="0" indent="0">
              <a:buNone/>
            </a:pPr>
            <a:endParaRPr lang="es-PR" dirty="0"/>
          </a:p>
          <a:p>
            <a:r>
              <a:rPr lang="es-PR" dirty="0" err="1" smtClean="0"/>
              <a:t>We</a:t>
            </a:r>
            <a:r>
              <a:rPr lang="es-PR" dirty="0" smtClean="0"/>
              <a:t> </a:t>
            </a:r>
            <a:r>
              <a:rPr lang="es-PR" dirty="0" err="1" smtClean="0"/>
              <a:t>need</a:t>
            </a:r>
            <a:r>
              <a:rPr lang="es-PR" dirty="0" smtClean="0"/>
              <a:t> to </a:t>
            </a:r>
            <a:r>
              <a:rPr lang="es-PR" dirty="0" err="1" smtClean="0"/>
              <a:t>create</a:t>
            </a:r>
            <a:r>
              <a:rPr lang="es-PR" dirty="0" smtClean="0"/>
              <a:t> </a:t>
            </a:r>
            <a:r>
              <a:rPr lang="es-PR" dirty="0" err="1" smtClean="0"/>
              <a:t>public</a:t>
            </a:r>
            <a:r>
              <a:rPr lang="es-PR" dirty="0" smtClean="0"/>
              <a:t> </a:t>
            </a:r>
            <a:r>
              <a:rPr lang="es-PR" dirty="0" err="1" smtClean="0"/>
              <a:t>policies</a:t>
            </a:r>
            <a:r>
              <a:rPr lang="es-PR" dirty="0" smtClean="0"/>
              <a:t> </a:t>
            </a:r>
            <a:r>
              <a:rPr lang="es-PR" dirty="0" err="1" smtClean="0"/>
              <a:t>that</a:t>
            </a:r>
            <a:r>
              <a:rPr lang="es-PR" dirty="0" smtClean="0"/>
              <a:t> </a:t>
            </a:r>
            <a:r>
              <a:rPr lang="es-PR" dirty="0" err="1" smtClean="0"/>
              <a:t>aid</a:t>
            </a:r>
            <a:r>
              <a:rPr lang="es-PR" dirty="0" smtClean="0"/>
              <a:t> in </a:t>
            </a:r>
            <a:r>
              <a:rPr lang="es-PR" dirty="0" err="1" smtClean="0"/>
              <a:t>reducing</a:t>
            </a:r>
            <a:r>
              <a:rPr lang="es-PR" dirty="0" smtClean="0"/>
              <a:t> </a:t>
            </a:r>
            <a:r>
              <a:rPr lang="es-PR" dirty="0" err="1" smtClean="0"/>
              <a:t>weight</a:t>
            </a:r>
            <a:r>
              <a:rPr lang="es-PR" dirty="0"/>
              <a:t> </a:t>
            </a:r>
            <a:r>
              <a:rPr lang="es-PR" dirty="0" err="1" smtClean="0"/>
              <a:t>stigma</a:t>
            </a:r>
            <a:r>
              <a:rPr lang="es-PR" dirty="0" smtClean="0"/>
              <a:t> and </a:t>
            </a:r>
            <a:r>
              <a:rPr lang="es-PR" dirty="0" err="1" smtClean="0"/>
              <a:t>discrimination</a:t>
            </a:r>
            <a:r>
              <a:rPr lang="es-PR" dirty="0" smtClean="0"/>
              <a:t>.</a:t>
            </a:r>
          </a:p>
          <a:p>
            <a:pPr marL="0" indent="0">
              <a:buNone/>
            </a:pPr>
            <a:endParaRPr lang="es-PR" dirty="0" smtClean="0"/>
          </a:p>
          <a:p>
            <a:r>
              <a:rPr lang="en-US" dirty="0" smtClean="0"/>
              <a:t>Embarrassing people into losing weight doesn’t work, the result is the opposite, will increase weight gain over time as well as disordered eating. 												</a:t>
            </a:r>
            <a:endParaRPr lang="es-PR" dirty="0"/>
          </a:p>
          <a:p>
            <a:pPr marL="0" indent="0">
              <a:buNone/>
            </a:pPr>
            <a:endParaRPr lang="es-PR" dirty="0"/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2071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457"/>
            <a:ext cx="8229600" cy="1143000"/>
          </a:xfrm>
        </p:spPr>
        <p:txBody>
          <a:bodyPr>
            <a:normAutofit/>
          </a:bodyPr>
          <a:lstStyle/>
          <a:p>
            <a:r>
              <a:rPr lang="es-PR" sz="3200" dirty="0" err="1" smtClean="0"/>
              <a:t>References</a:t>
            </a:r>
            <a:endParaRPr lang="es-PR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890" y="1505457"/>
            <a:ext cx="8742219" cy="647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Abrams, Z. (</a:t>
            </a:r>
            <a:r>
              <a:rPr lang="en-US" sz="1400" dirty="0" smtClean="0"/>
              <a:t>2022). </a:t>
            </a:r>
            <a:r>
              <a:rPr lang="en-US" sz="1400" dirty="0"/>
              <a:t>The burden of weight stigma. </a:t>
            </a:r>
            <a:r>
              <a:rPr lang="en-US" sz="1400" i="1" dirty="0"/>
              <a:t>Monitor on Psychology</a:t>
            </a:r>
            <a:r>
              <a:rPr lang="en-US" sz="1400" dirty="0"/>
              <a:t>, </a:t>
            </a:r>
            <a:r>
              <a:rPr lang="en-US" sz="1400" i="1" dirty="0"/>
              <a:t>53</a:t>
            </a:r>
            <a:r>
              <a:rPr lang="en-US" sz="1400" dirty="0"/>
              <a:t>(2</a:t>
            </a:r>
            <a:r>
              <a:rPr lang="en-US" sz="1400" dirty="0" smtClean="0"/>
              <a:t>).</a:t>
            </a:r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www.apa.org/monitor/2022/03/news-weight-stigma</a:t>
            </a:r>
            <a:r>
              <a:rPr lang="en-US" sz="1400" dirty="0"/>
              <a:t> </a:t>
            </a:r>
            <a:endParaRPr lang="en-US" sz="1400" dirty="0" smtClean="0">
              <a:solidFill>
                <a:srgbClr val="212121"/>
              </a:solidFill>
            </a:endParaRPr>
          </a:p>
          <a:p>
            <a:pPr marL="0" indent="0">
              <a:buNone/>
            </a:pPr>
            <a:r>
              <a:rPr lang="en-US" sz="1400" dirty="0" err="1" smtClean="0">
                <a:solidFill>
                  <a:srgbClr val="212121"/>
                </a:solidFill>
              </a:rPr>
              <a:t>Klipstein</a:t>
            </a:r>
            <a:r>
              <a:rPr lang="en-US" sz="1400" dirty="0">
                <a:solidFill>
                  <a:srgbClr val="212121"/>
                </a:solidFill>
              </a:rPr>
              <a:t>, S., Ryann, G. (2019). Ethical considerations for the care of patients with obesity. ACOG Committee Opinion. American College of Obstetricians and Gynecologists, 133 (1).</a:t>
            </a:r>
            <a:endParaRPr lang="es-PR" sz="1400" dirty="0">
              <a:solidFill>
                <a:srgbClr val="212121"/>
              </a:solidFill>
            </a:endParaRPr>
          </a:p>
          <a:p>
            <a:pPr marL="0" indent="0">
              <a:buNone/>
            </a:pPr>
            <a:r>
              <a:rPr lang="es-PR" sz="1400" dirty="0">
                <a:hlinkClick r:id="rId3"/>
              </a:rPr>
              <a:t>www.ObesityAction.org</a:t>
            </a:r>
            <a:r>
              <a:rPr lang="es-PR" sz="1400" dirty="0"/>
              <a:t> </a:t>
            </a:r>
            <a:endParaRPr lang="en-US" sz="1400" dirty="0" smtClean="0">
              <a:latin typeface="+mj-lt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+mj-lt"/>
              </a:rPr>
              <a:t>Puhl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R, Brownell KD. (2001). Bias, discrimination, and obesity. Obesity Research, 9:788-805</a:t>
            </a:r>
            <a:r>
              <a:rPr lang="en-US" sz="1400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US" sz="1400" dirty="0" err="1">
                <a:latin typeface="+mj-lt"/>
              </a:rPr>
              <a:t>Puhl</a:t>
            </a:r>
            <a:r>
              <a:rPr lang="en-US" sz="1400" dirty="0">
                <a:latin typeface="+mj-lt"/>
              </a:rPr>
              <a:t>, R., &amp; Brownell, K.D. (2006). Confronting and coping with weight stigma: An investigation of overweight and individuals with obesity. Obesity, 14, 1802-1815.</a:t>
            </a:r>
            <a:endParaRPr lang="es-PR" sz="1400" dirty="0" smtClean="0">
              <a:solidFill>
                <a:srgbClr val="21212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400" dirty="0"/>
              <a:t>Sabin JA, Marini M, </a:t>
            </a:r>
            <a:r>
              <a:rPr lang="en-US" sz="1400" dirty="0" err="1"/>
              <a:t>Nosek</a:t>
            </a:r>
            <a:r>
              <a:rPr lang="en-US" sz="1400" dirty="0"/>
              <a:t> BA (2012) Implicit and Explicit Anti-Fat Bias among a Large Sample of Medical Doctors by BMI, Race/Ethnicity and Gender. PLOS ONE 7(11).</a:t>
            </a:r>
          </a:p>
          <a:p>
            <a:pPr marL="0" indent="0">
              <a:buNone/>
            </a:pPr>
            <a:r>
              <a:rPr lang="en-US" sz="1400" dirty="0"/>
              <a:t>Sabharwal S, </a:t>
            </a:r>
            <a:r>
              <a:rPr lang="en-US" sz="1400" dirty="0" err="1"/>
              <a:t>Campoverde</a:t>
            </a:r>
            <a:r>
              <a:rPr lang="en-US" sz="1400" dirty="0"/>
              <a:t> Reyes KJ, Stanford FC. Need for Legal Protection Against Weight Discrimination in the United States. Obesity (Silver Spring). 2020 Oct;28(10):1784-1785. </a:t>
            </a:r>
            <a:endParaRPr lang="es-PR" sz="1400" dirty="0" smtClean="0">
              <a:solidFill>
                <a:srgbClr val="212121"/>
              </a:solidFill>
              <a:latin typeface="+mj-lt"/>
            </a:endParaRPr>
          </a:p>
          <a:p>
            <a:pPr marL="0" indent="0">
              <a:buNone/>
            </a:pPr>
            <a:r>
              <a:rPr lang="es-PR" sz="1400" dirty="0" err="1" smtClean="0">
                <a:solidFill>
                  <a:srgbClr val="212121"/>
                </a:solidFill>
                <a:latin typeface="+mj-lt"/>
              </a:rPr>
              <a:t>Sarwer</a:t>
            </a:r>
            <a:r>
              <a:rPr lang="es-PR" sz="1400" dirty="0" smtClean="0">
                <a:solidFill>
                  <a:srgbClr val="212121"/>
                </a:solidFill>
                <a:latin typeface="+mj-lt"/>
              </a:rPr>
              <a:t> </a:t>
            </a:r>
            <a:r>
              <a:rPr lang="es-PR" sz="1400" dirty="0">
                <a:solidFill>
                  <a:srgbClr val="212121"/>
                </a:solidFill>
                <a:latin typeface="+mj-lt"/>
              </a:rPr>
              <a:t>DB, </a:t>
            </a:r>
            <a:r>
              <a:rPr lang="es-PR" sz="1400" dirty="0" err="1">
                <a:solidFill>
                  <a:srgbClr val="212121"/>
                </a:solidFill>
                <a:latin typeface="+mj-lt"/>
              </a:rPr>
              <a:t>Polonsky</a:t>
            </a:r>
            <a:r>
              <a:rPr lang="es-PR" sz="1400" dirty="0">
                <a:solidFill>
                  <a:srgbClr val="212121"/>
                </a:solidFill>
                <a:latin typeface="+mj-lt"/>
              </a:rPr>
              <a:t> HM. </a:t>
            </a:r>
            <a:r>
              <a:rPr lang="es-PR" sz="1400" dirty="0" smtClean="0">
                <a:solidFill>
                  <a:srgbClr val="212121"/>
                </a:solidFill>
                <a:latin typeface="+mj-lt"/>
              </a:rPr>
              <a:t>(2016) </a:t>
            </a:r>
            <a:r>
              <a:rPr lang="es-PR" sz="1400" dirty="0" err="1" smtClean="0">
                <a:solidFill>
                  <a:srgbClr val="212121"/>
                </a:solidFill>
                <a:latin typeface="+mj-lt"/>
              </a:rPr>
              <a:t>The</a:t>
            </a:r>
            <a:r>
              <a:rPr lang="es-PR" sz="1400" dirty="0" smtClean="0">
                <a:solidFill>
                  <a:srgbClr val="212121"/>
                </a:solidFill>
                <a:latin typeface="+mj-lt"/>
              </a:rPr>
              <a:t> </a:t>
            </a:r>
            <a:r>
              <a:rPr lang="es-PR" sz="1400" dirty="0" err="1">
                <a:solidFill>
                  <a:srgbClr val="212121"/>
                </a:solidFill>
                <a:latin typeface="+mj-lt"/>
              </a:rPr>
              <a:t>Psychosocial</a:t>
            </a:r>
            <a:r>
              <a:rPr lang="es-PR" sz="1400" dirty="0">
                <a:solidFill>
                  <a:srgbClr val="212121"/>
                </a:solidFill>
                <a:latin typeface="+mj-lt"/>
              </a:rPr>
              <a:t> </a:t>
            </a:r>
            <a:r>
              <a:rPr lang="es-PR" sz="1400" dirty="0" err="1">
                <a:solidFill>
                  <a:srgbClr val="212121"/>
                </a:solidFill>
                <a:latin typeface="+mj-lt"/>
              </a:rPr>
              <a:t>Burden</a:t>
            </a:r>
            <a:r>
              <a:rPr lang="es-PR" sz="1400" dirty="0">
                <a:solidFill>
                  <a:srgbClr val="212121"/>
                </a:solidFill>
                <a:latin typeface="+mj-lt"/>
              </a:rPr>
              <a:t> of </a:t>
            </a:r>
            <a:r>
              <a:rPr lang="es-PR" sz="1400" dirty="0" err="1">
                <a:solidFill>
                  <a:srgbClr val="212121"/>
                </a:solidFill>
                <a:latin typeface="+mj-lt"/>
              </a:rPr>
              <a:t>Obesity</a:t>
            </a:r>
            <a:r>
              <a:rPr lang="es-PR" sz="1400" dirty="0">
                <a:solidFill>
                  <a:srgbClr val="212121"/>
                </a:solidFill>
                <a:latin typeface="+mj-lt"/>
              </a:rPr>
              <a:t>. </a:t>
            </a:r>
            <a:r>
              <a:rPr lang="es-PR" sz="1400" dirty="0" err="1">
                <a:solidFill>
                  <a:srgbClr val="212121"/>
                </a:solidFill>
                <a:latin typeface="+mj-lt"/>
              </a:rPr>
              <a:t>Endocrinol</a:t>
            </a:r>
            <a:r>
              <a:rPr lang="es-PR" sz="1400" dirty="0">
                <a:solidFill>
                  <a:srgbClr val="212121"/>
                </a:solidFill>
                <a:latin typeface="+mj-lt"/>
              </a:rPr>
              <a:t> </a:t>
            </a:r>
            <a:r>
              <a:rPr lang="es-PR" sz="1400" dirty="0" err="1">
                <a:solidFill>
                  <a:srgbClr val="212121"/>
                </a:solidFill>
                <a:latin typeface="+mj-lt"/>
              </a:rPr>
              <a:t>Metab</a:t>
            </a:r>
            <a:r>
              <a:rPr lang="es-PR" sz="1400" dirty="0">
                <a:solidFill>
                  <a:srgbClr val="212121"/>
                </a:solidFill>
                <a:latin typeface="+mj-lt"/>
              </a:rPr>
              <a:t> </a:t>
            </a:r>
            <a:r>
              <a:rPr lang="es-PR" sz="1400" dirty="0" err="1">
                <a:solidFill>
                  <a:srgbClr val="212121"/>
                </a:solidFill>
                <a:latin typeface="+mj-lt"/>
              </a:rPr>
              <a:t>Clin</a:t>
            </a:r>
            <a:r>
              <a:rPr lang="es-PR" sz="1400" dirty="0">
                <a:solidFill>
                  <a:srgbClr val="212121"/>
                </a:solidFill>
                <a:latin typeface="+mj-lt"/>
              </a:rPr>
              <a:t> North Am. </a:t>
            </a:r>
            <a:r>
              <a:rPr lang="es-PR" sz="1400" dirty="0" smtClean="0">
                <a:solidFill>
                  <a:srgbClr val="212121"/>
                </a:solidFill>
                <a:latin typeface="+mj-lt"/>
              </a:rPr>
              <a:t>45(3</a:t>
            </a:r>
            <a:r>
              <a:rPr lang="es-PR" sz="1400" dirty="0">
                <a:solidFill>
                  <a:srgbClr val="212121"/>
                </a:solidFill>
                <a:latin typeface="+mj-lt"/>
              </a:rPr>
              <a:t>):677-88. </a:t>
            </a:r>
            <a:endParaRPr lang="es-PR" sz="1400" dirty="0" smtClean="0">
              <a:solidFill>
                <a:srgbClr val="212121"/>
              </a:solidFill>
              <a:latin typeface="+mj-lt"/>
            </a:endParaRPr>
          </a:p>
          <a:p>
            <a:pPr marL="0" indent="0">
              <a:buNone/>
            </a:pPr>
            <a:r>
              <a:rPr lang="es-PR" sz="1400" dirty="0" err="1">
                <a:latin typeface="+mj-lt"/>
              </a:rPr>
              <a:t>Simon</a:t>
            </a:r>
            <a:r>
              <a:rPr lang="es-PR" sz="1400" dirty="0">
                <a:latin typeface="+mj-lt"/>
              </a:rPr>
              <a:t> GE, Von </a:t>
            </a:r>
            <a:r>
              <a:rPr lang="es-PR" sz="1400" dirty="0" err="1">
                <a:latin typeface="+mj-lt"/>
              </a:rPr>
              <a:t>Korff</a:t>
            </a:r>
            <a:r>
              <a:rPr lang="es-PR" sz="1400" dirty="0">
                <a:latin typeface="+mj-lt"/>
              </a:rPr>
              <a:t> M, Saunders K, </a:t>
            </a:r>
            <a:r>
              <a:rPr lang="es-PR" sz="1400" dirty="0" err="1">
                <a:latin typeface="+mj-lt"/>
              </a:rPr>
              <a:t>Miglioretti</a:t>
            </a:r>
            <a:r>
              <a:rPr lang="es-PR" sz="1400" dirty="0">
                <a:latin typeface="+mj-lt"/>
              </a:rPr>
              <a:t> DL, </a:t>
            </a:r>
            <a:r>
              <a:rPr lang="es-PR" sz="1400" dirty="0" err="1">
                <a:latin typeface="+mj-lt"/>
              </a:rPr>
              <a:t>Crane</a:t>
            </a:r>
            <a:r>
              <a:rPr lang="es-PR" sz="1400" dirty="0">
                <a:latin typeface="+mj-lt"/>
              </a:rPr>
              <a:t> PK, van Belle G, </a:t>
            </a:r>
            <a:r>
              <a:rPr lang="es-PR" sz="1400" dirty="0" err="1">
                <a:latin typeface="+mj-lt"/>
              </a:rPr>
              <a:t>Kessler</a:t>
            </a:r>
            <a:r>
              <a:rPr lang="es-PR" sz="1400" dirty="0">
                <a:latin typeface="+mj-lt"/>
              </a:rPr>
              <a:t> RC. </a:t>
            </a:r>
            <a:r>
              <a:rPr lang="es-PR" sz="1400" dirty="0" err="1">
                <a:latin typeface="+mj-lt"/>
              </a:rPr>
              <a:t>Association</a:t>
            </a:r>
            <a:r>
              <a:rPr lang="es-PR" sz="1400" dirty="0">
                <a:latin typeface="+mj-lt"/>
              </a:rPr>
              <a:t> </a:t>
            </a:r>
            <a:r>
              <a:rPr lang="es-PR" sz="1400" dirty="0" err="1">
                <a:latin typeface="+mj-lt"/>
              </a:rPr>
              <a:t>between</a:t>
            </a:r>
            <a:r>
              <a:rPr lang="es-PR" sz="1400" dirty="0">
                <a:latin typeface="+mj-lt"/>
              </a:rPr>
              <a:t> </a:t>
            </a:r>
            <a:r>
              <a:rPr lang="es-PR" sz="1400" dirty="0" err="1">
                <a:latin typeface="+mj-lt"/>
              </a:rPr>
              <a:t>obesity</a:t>
            </a:r>
            <a:r>
              <a:rPr lang="es-PR" sz="1400" dirty="0">
                <a:latin typeface="+mj-lt"/>
              </a:rPr>
              <a:t> and </a:t>
            </a:r>
            <a:r>
              <a:rPr lang="es-PR" sz="1400" dirty="0" err="1">
                <a:latin typeface="+mj-lt"/>
              </a:rPr>
              <a:t>psychiatric</a:t>
            </a:r>
            <a:r>
              <a:rPr lang="es-PR" sz="1400" dirty="0">
                <a:latin typeface="+mj-lt"/>
              </a:rPr>
              <a:t> </a:t>
            </a:r>
            <a:r>
              <a:rPr lang="es-PR" sz="1400" dirty="0" err="1">
                <a:latin typeface="+mj-lt"/>
              </a:rPr>
              <a:t>disorders</a:t>
            </a:r>
            <a:r>
              <a:rPr lang="es-PR" sz="1400" dirty="0">
                <a:latin typeface="+mj-lt"/>
              </a:rPr>
              <a:t> in </a:t>
            </a:r>
            <a:r>
              <a:rPr lang="es-PR" sz="1400" dirty="0" err="1">
                <a:latin typeface="+mj-lt"/>
              </a:rPr>
              <a:t>the</a:t>
            </a:r>
            <a:r>
              <a:rPr lang="es-PR" sz="1400" dirty="0">
                <a:latin typeface="+mj-lt"/>
              </a:rPr>
              <a:t> US </a:t>
            </a:r>
            <a:r>
              <a:rPr lang="es-PR" sz="1400" dirty="0" err="1">
                <a:latin typeface="+mj-lt"/>
              </a:rPr>
              <a:t>adult</a:t>
            </a:r>
            <a:r>
              <a:rPr lang="es-PR" sz="1400" dirty="0">
                <a:latin typeface="+mj-lt"/>
              </a:rPr>
              <a:t> </a:t>
            </a:r>
            <a:r>
              <a:rPr lang="es-PR" sz="1400" dirty="0" err="1">
                <a:latin typeface="+mj-lt"/>
              </a:rPr>
              <a:t>population</a:t>
            </a:r>
            <a:r>
              <a:rPr lang="es-PR" sz="1400" dirty="0">
                <a:latin typeface="+mj-lt"/>
              </a:rPr>
              <a:t>. </a:t>
            </a:r>
            <a:r>
              <a:rPr lang="es-PR" sz="1400" dirty="0" err="1">
                <a:latin typeface="+mj-lt"/>
              </a:rPr>
              <a:t>Arch</a:t>
            </a:r>
            <a:r>
              <a:rPr lang="es-PR" sz="1400" dirty="0">
                <a:latin typeface="+mj-lt"/>
              </a:rPr>
              <a:t> Gen </a:t>
            </a:r>
            <a:r>
              <a:rPr lang="es-PR" sz="1400" dirty="0" err="1">
                <a:latin typeface="+mj-lt"/>
              </a:rPr>
              <a:t>Psychiatry</a:t>
            </a:r>
            <a:r>
              <a:rPr lang="es-PR" sz="1400" dirty="0">
                <a:latin typeface="+mj-lt"/>
              </a:rPr>
              <a:t>. 2006 Jul;63(7):824-30. </a:t>
            </a:r>
            <a:endParaRPr lang="es-PR" sz="1400" dirty="0" smtClean="0">
              <a:latin typeface="+mj-lt"/>
            </a:endParaRPr>
          </a:p>
          <a:p>
            <a:pPr marL="0" indent="0">
              <a:buNone/>
            </a:pPr>
            <a:r>
              <a:rPr lang="es-PR" sz="1400" dirty="0">
                <a:solidFill>
                  <a:srgbClr val="212121"/>
                </a:solidFill>
                <a:hlinkClick r:id="rId4"/>
              </a:rPr>
              <a:t>www.tosconnect.obesity.org</a:t>
            </a:r>
            <a:r>
              <a:rPr lang="es-PR" sz="1400" dirty="0">
                <a:solidFill>
                  <a:srgbClr val="212121"/>
                </a:solidFill>
              </a:rPr>
              <a:t> </a:t>
            </a:r>
            <a:endParaRPr lang="es-PR" sz="1400" dirty="0">
              <a:solidFill>
                <a:srgbClr val="212121"/>
              </a:solidFill>
              <a:latin typeface="+mj-lt"/>
            </a:endParaRPr>
          </a:p>
          <a:p>
            <a:pPr marL="0" indent="0">
              <a:buNone/>
            </a:pPr>
            <a:r>
              <a:rPr lang="es-PR" sz="1400" dirty="0" smtClean="0">
                <a:latin typeface="+mj-lt"/>
                <a:hlinkClick r:id="rId5"/>
              </a:rPr>
              <a:t>www.uconnruddcenter.org</a:t>
            </a:r>
            <a:r>
              <a:rPr lang="es-PR" sz="1400" dirty="0" smtClean="0">
                <a:latin typeface="+mj-lt"/>
              </a:rPr>
              <a:t>. </a:t>
            </a:r>
            <a:endParaRPr lang="en-US" sz="1400" u="sng" dirty="0">
              <a:solidFill>
                <a:srgbClr val="212121"/>
              </a:solidFill>
              <a:latin typeface="+mj-lt"/>
            </a:endParaRPr>
          </a:p>
          <a:p>
            <a:pPr marL="0" indent="0">
              <a:buNone/>
            </a:pPr>
            <a:r>
              <a:rPr lang="es-PR" sz="1400" dirty="0" smtClean="0">
                <a:solidFill>
                  <a:srgbClr val="212121"/>
                </a:solidFill>
                <a:latin typeface="+mj-lt"/>
                <a:hlinkClick r:id="rId6"/>
              </a:rPr>
              <a:t>www.worldobesity.org</a:t>
            </a:r>
            <a:endParaRPr lang="es-PR" sz="1400" dirty="0" smtClean="0">
              <a:solidFill>
                <a:srgbClr val="212121"/>
              </a:solidFill>
              <a:latin typeface="+mj-lt"/>
            </a:endParaRPr>
          </a:p>
          <a:p>
            <a:endParaRPr lang="es-PR" sz="1600" dirty="0">
              <a:solidFill>
                <a:srgbClr val="212121"/>
              </a:solidFill>
              <a:latin typeface="Roboto"/>
            </a:endParaRPr>
          </a:p>
          <a:p>
            <a:endParaRPr lang="es-PR" sz="1600" dirty="0">
              <a:solidFill>
                <a:srgbClr val="212121"/>
              </a:solidFill>
              <a:latin typeface="Roboto"/>
            </a:endParaRPr>
          </a:p>
          <a:p>
            <a:endParaRPr lang="es-PR" sz="1600" dirty="0" smtClean="0">
              <a:solidFill>
                <a:srgbClr val="212121"/>
              </a:solidFill>
              <a:latin typeface="Roboto"/>
            </a:endParaRPr>
          </a:p>
          <a:p>
            <a:endParaRPr lang="es-PR" sz="1600" dirty="0">
              <a:solidFill>
                <a:srgbClr val="212121"/>
              </a:solidFill>
              <a:latin typeface="Roboto"/>
            </a:endParaRPr>
          </a:p>
          <a:p>
            <a:endParaRPr lang="es-PR" sz="1600" dirty="0" smtClean="0">
              <a:solidFill>
                <a:srgbClr val="212121"/>
              </a:solidFill>
              <a:latin typeface="Roboto"/>
            </a:endParaRPr>
          </a:p>
          <a:p>
            <a:endParaRPr lang="es-PR" sz="1600" dirty="0"/>
          </a:p>
        </p:txBody>
      </p:sp>
    </p:spTree>
    <p:extLst>
      <p:ext uri="{BB962C8B-B14F-4D97-AF65-F5344CB8AC3E}">
        <p14:creationId xmlns:p14="http://schemas.microsoft.com/office/powerpoint/2010/main" val="426053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955965"/>
            <a:ext cx="8797636" cy="53617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PR" sz="1900" dirty="0"/>
          </a:p>
          <a:p>
            <a:pPr marL="0" indent="0">
              <a:buNone/>
            </a:pPr>
            <a:endParaRPr lang="es-PR" sz="1900" dirty="0"/>
          </a:p>
          <a:p>
            <a:pPr marL="0" indent="0">
              <a:buNone/>
            </a:pPr>
            <a:endParaRPr lang="es-PR" sz="1800" dirty="0"/>
          </a:p>
          <a:p>
            <a:pPr marL="0" indent="0">
              <a:buNone/>
            </a:pPr>
            <a:endParaRPr lang="es-PR" sz="1800" dirty="0"/>
          </a:p>
          <a:p>
            <a:pPr marL="0" indent="0">
              <a:buNone/>
            </a:pPr>
            <a:endParaRPr lang="es-PR" sz="1900" dirty="0" smtClean="0"/>
          </a:p>
          <a:p>
            <a:pPr marL="0" indent="0">
              <a:buNone/>
            </a:pPr>
            <a:endParaRPr lang="es-PR" sz="1900" dirty="0" smtClean="0"/>
          </a:p>
        </p:txBody>
      </p:sp>
      <p:sp>
        <p:nvSpPr>
          <p:cNvPr id="2" name="Rounded Rectangle 1"/>
          <p:cNvSpPr/>
          <p:nvPr/>
        </p:nvSpPr>
        <p:spPr>
          <a:xfrm>
            <a:off x="166255" y="876287"/>
            <a:ext cx="8686800" cy="803563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R" sz="1600" dirty="0"/>
              <a:t>54 y/o </a:t>
            </a:r>
            <a:r>
              <a:rPr lang="es-PR" sz="1600" dirty="0" err="1"/>
              <a:t>cis</a:t>
            </a:r>
            <a:r>
              <a:rPr lang="es-PR" sz="1600" dirty="0"/>
              <a:t> </a:t>
            </a:r>
            <a:r>
              <a:rPr lang="es-PR" sz="1600" dirty="0" err="1"/>
              <a:t>female</a:t>
            </a:r>
            <a:r>
              <a:rPr lang="es-PR" sz="1600" dirty="0"/>
              <a:t>: “I </a:t>
            </a:r>
            <a:r>
              <a:rPr lang="es-PR" sz="1600" dirty="0" err="1"/>
              <a:t>watched</a:t>
            </a:r>
            <a:r>
              <a:rPr lang="es-PR" sz="1600" dirty="0"/>
              <a:t> </a:t>
            </a:r>
            <a:r>
              <a:rPr lang="es-PR" sz="1600" dirty="0" err="1"/>
              <a:t>the</a:t>
            </a:r>
            <a:r>
              <a:rPr lang="es-PR" sz="1600" dirty="0"/>
              <a:t> </a:t>
            </a:r>
            <a:r>
              <a:rPr lang="es-PR" sz="1600" dirty="0" err="1"/>
              <a:t>bariatric</a:t>
            </a:r>
            <a:r>
              <a:rPr lang="es-PR" sz="1600" dirty="0"/>
              <a:t> </a:t>
            </a:r>
            <a:r>
              <a:rPr lang="es-PR" sz="1600" dirty="0" err="1"/>
              <a:t>surgery</a:t>
            </a:r>
            <a:r>
              <a:rPr lang="es-PR" sz="1600" dirty="0"/>
              <a:t> video and I </a:t>
            </a:r>
            <a:r>
              <a:rPr lang="es-PR" sz="1600" dirty="0" err="1"/>
              <a:t>know</a:t>
            </a:r>
            <a:r>
              <a:rPr lang="es-PR" sz="1600" dirty="0"/>
              <a:t> </a:t>
            </a:r>
            <a:r>
              <a:rPr lang="es-PR" sz="1600" dirty="0" err="1"/>
              <a:t>it</a:t>
            </a:r>
            <a:r>
              <a:rPr lang="es-PR" sz="1600" dirty="0"/>
              <a:t> </a:t>
            </a:r>
            <a:r>
              <a:rPr lang="es-PR" sz="1600" dirty="0" err="1"/>
              <a:t>would</a:t>
            </a:r>
            <a:r>
              <a:rPr lang="es-PR" sz="1600" dirty="0"/>
              <a:t> be </a:t>
            </a:r>
            <a:r>
              <a:rPr lang="es-PR" sz="1600" dirty="0" err="1"/>
              <a:t>good</a:t>
            </a:r>
            <a:r>
              <a:rPr lang="es-PR" sz="1600" dirty="0"/>
              <a:t> </a:t>
            </a:r>
            <a:r>
              <a:rPr lang="es-PR" sz="1600" dirty="0" err="1"/>
              <a:t>for</a:t>
            </a:r>
            <a:r>
              <a:rPr lang="es-PR" sz="1600" dirty="0"/>
              <a:t> me </a:t>
            </a:r>
            <a:r>
              <a:rPr lang="es-PR" sz="1600" dirty="0" err="1"/>
              <a:t>but</a:t>
            </a:r>
            <a:r>
              <a:rPr lang="es-PR" sz="1600" dirty="0"/>
              <a:t> </a:t>
            </a:r>
            <a:r>
              <a:rPr lang="es-PR" sz="1600" dirty="0" err="1"/>
              <a:t>it</a:t>
            </a:r>
            <a:r>
              <a:rPr lang="es-PR" sz="1600" dirty="0"/>
              <a:t> </a:t>
            </a:r>
            <a:r>
              <a:rPr lang="es-PR" sz="1600" dirty="0" err="1"/>
              <a:t>is</a:t>
            </a:r>
            <a:r>
              <a:rPr lang="es-PR" sz="1600" dirty="0"/>
              <a:t> </a:t>
            </a:r>
            <a:r>
              <a:rPr lang="es-PR" sz="1600" dirty="0" err="1"/>
              <a:t>scary</a:t>
            </a:r>
            <a:r>
              <a:rPr lang="es-PR" sz="1600" dirty="0"/>
              <a:t> to </a:t>
            </a:r>
            <a:r>
              <a:rPr lang="es-PR" sz="1600" dirty="0" err="1"/>
              <a:t>think</a:t>
            </a:r>
            <a:r>
              <a:rPr lang="es-PR" sz="1600" dirty="0"/>
              <a:t> </a:t>
            </a:r>
            <a:r>
              <a:rPr lang="es-PR" sz="1600" dirty="0" err="1"/>
              <a:t>about</a:t>
            </a:r>
            <a:r>
              <a:rPr lang="es-PR" sz="1600" dirty="0"/>
              <a:t> </a:t>
            </a:r>
            <a:r>
              <a:rPr lang="es-PR" sz="1600" dirty="0" err="1"/>
              <a:t>all</a:t>
            </a:r>
            <a:r>
              <a:rPr lang="es-PR" sz="1600" dirty="0"/>
              <a:t> </a:t>
            </a:r>
            <a:r>
              <a:rPr lang="es-PR" sz="1600" dirty="0" err="1"/>
              <a:t>the</a:t>
            </a:r>
            <a:r>
              <a:rPr lang="es-PR" sz="1600" dirty="0"/>
              <a:t> skin </a:t>
            </a:r>
            <a:r>
              <a:rPr lang="es-PR" sz="1600" dirty="0" err="1"/>
              <a:t>excess</a:t>
            </a:r>
            <a:r>
              <a:rPr lang="es-PR" sz="1600" dirty="0"/>
              <a:t>. I </a:t>
            </a:r>
            <a:r>
              <a:rPr lang="es-PR" sz="1600" dirty="0" err="1"/>
              <a:t>would</a:t>
            </a:r>
            <a:r>
              <a:rPr lang="es-PR" sz="1600" dirty="0"/>
              <a:t> look horrible, </a:t>
            </a:r>
            <a:r>
              <a:rPr lang="es-PR" sz="1600" dirty="0" err="1"/>
              <a:t>but</a:t>
            </a:r>
            <a:r>
              <a:rPr lang="es-PR" sz="1600" dirty="0"/>
              <a:t> I </a:t>
            </a:r>
            <a:r>
              <a:rPr lang="es-PR" sz="1600" dirty="0" err="1"/>
              <a:t>won’t</a:t>
            </a:r>
            <a:r>
              <a:rPr lang="es-PR" sz="1600" dirty="0"/>
              <a:t> </a:t>
            </a:r>
            <a:r>
              <a:rPr lang="es-PR" sz="1600" dirty="0" err="1"/>
              <a:t>tell</a:t>
            </a:r>
            <a:r>
              <a:rPr lang="es-PR" sz="1600" dirty="0"/>
              <a:t> </a:t>
            </a:r>
            <a:r>
              <a:rPr lang="es-PR" sz="1600" dirty="0" err="1"/>
              <a:t>my</a:t>
            </a:r>
            <a:r>
              <a:rPr lang="es-PR" sz="1600" dirty="0"/>
              <a:t> doctor </a:t>
            </a:r>
            <a:r>
              <a:rPr lang="es-PR" sz="1600" dirty="0" err="1"/>
              <a:t>because</a:t>
            </a:r>
            <a:r>
              <a:rPr lang="es-PR" sz="1600" dirty="0"/>
              <a:t> </a:t>
            </a:r>
            <a:r>
              <a:rPr lang="es-PR" sz="1600" dirty="0" err="1"/>
              <a:t>is</a:t>
            </a:r>
            <a:r>
              <a:rPr lang="es-PR" sz="1600" dirty="0"/>
              <a:t> </a:t>
            </a:r>
            <a:r>
              <a:rPr lang="es-PR" sz="1600" dirty="0" err="1"/>
              <a:t>too</a:t>
            </a:r>
            <a:r>
              <a:rPr lang="es-PR" sz="1600" dirty="0"/>
              <a:t> </a:t>
            </a:r>
            <a:r>
              <a:rPr lang="es-PR" sz="1600" dirty="0" err="1"/>
              <a:t>embarrassing</a:t>
            </a:r>
            <a:r>
              <a:rPr lang="es-PR" sz="1600" dirty="0"/>
              <a:t>.”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255" y="1832258"/>
            <a:ext cx="8686800" cy="76200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R" sz="1600" dirty="0" smtClean="0"/>
          </a:p>
          <a:p>
            <a:r>
              <a:rPr lang="es-PR" sz="1600" dirty="0" smtClean="0"/>
              <a:t>39 </a:t>
            </a:r>
            <a:r>
              <a:rPr lang="es-PR" sz="1600" dirty="0"/>
              <a:t>y/o </a:t>
            </a:r>
            <a:r>
              <a:rPr lang="es-PR" sz="1600" dirty="0" err="1"/>
              <a:t>cis</a:t>
            </a:r>
            <a:r>
              <a:rPr lang="es-PR" sz="1600" dirty="0"/>
              <a:t> </a:t>
            </a:r>
            <a:r>
              <a:rPr lang="es-PR" sz="1600" dirty="0" err="1"/>
              <a:t>female</a:t>
            </a:r>
            <a:r>
              <a:rPr lang="es-PR" sz="1600" dirty="0"/>
              <a:t>: “I </a:t>
            </a:r>
            <a:r>
              <a:rPr lang="es-PR" sz="1600" dirty="0" err="1"/>
              <a:t>have</a:t>
            </a:r>
            <a:r>
              <a:rPr lang="es-PR" sz="1600" dirty="0"/>
              <a:t> </a:t>
            </a:r>
            <a:r>
              <a:rPr lang="es-PR" sz="1600" dirty="0" err="1"/>
              <a:t>panic</a:t>
            </a:r>
            <a:r>
              <a:rPr lang="es-PR" sz="1600" dirty="0"/>
              <a:t> </a:t>
            </a:r>
            <a:r>
              <a:rPr lang="es-PR" sz="1600" dirty="0" err="1"/>
              <a:t>attacks</a:t>
            </a:r>
            <a:r>
              <a:rPr lang="es-PR" sz="1600" dirty="0"/>
              <a:t> </a:t>
            </a:r>
            <a:r>
              <a:rPr lang="es-PR" sz="1600" dirty="0" err="1"/>
              <a:t>thinking</a:t>
            </a:r>
            <a:r>
              <a:rPr lang="es-PR" sz="1600" dirty="0"/>
              <a:t> </a:t>
            </a:r>
            <a:r>
              <a:rPr lang="es-PR" sz="1600" dirty="0" err="1"/>
              <a:t>that</a:t>
            </a:r>
            <a:r>
              <a:rPr lang="es-PR" sz="1600" dirty="0"/>
              <a:t> </a:t>
            </a:r>
            <a:r>
              <a:rPr lang="es-PR" sz="1600" dirty="0" err="1"/>
              <a:t>if</a:t>
            </a:r>
            <a:r>
              <a:rPr lang="es-PR" sz="1600" dirty="0"/>
              <a:t> I </a:t>
            </a:r>
            <a:r>
              <a:rPr lang="es-PR" sz="1600" dirty="0" err="1"/>
              <a:t>have</a:t>
            </a:r>
            <a:r>
              <a:rPr lang="es-PR" sz="1600" dirty="0"/>
              <a:t> a </a:t>
            </a:r>
            <a:r>
              <a:rPr lang="es-PR" sz="1600" dirty="0" err="1"/>
              <a:t>heart</a:t>
            </a:r>
            <a:r>
              <a:rPr lang="es-PR" sz="1600" dirty="0"/>
              <a:t> </a:t>
            </a:r>
            <a:r>
              <a:rPr lang="es-PR" sz="1600" dirty="0" err="1"/>
              <a:t>attack</a:t>
            </a:r>
            <a:r>
              <a:rPr lang="es-PR" sz="1600" dirty="0"/>
              <a:t>, </a:t>
            </a:r>
            <a:r>
              <a:rPr lang="es-PR" sz="1600" dirty="0" err="1"/>
              <a:t>how</a:t>
            </a:r>
            <a:r>
              <a:rPr lang="es-PR" sz="1600" dirty="0"/>
              <a:t> </a:t>
            </a:r>
            <a:r>
              <a:rPr lang="es-PR" sz="1600" dirty="0" err="1"/>
              <a:t>would</a:t>
            </a:r>
            <a:r>
              <a:rPr lang="es-PR" sz="1600" dirty="0"/>
              <a:t> </a:t>
            </a:r>
            <a:r>
              <a:rPr lang="es-PR" sz="1600" dirty="0" err="1"/>
              <a:t>they</a:t>
            </a:r>
            <a:r>
              <a:rPr lang="es-PR" sz="1600" dirty="0"/>
              <a:t> be </a:t>
            </a:r>
            <a:r>
              <a:rPr lang="es-PR" sz="1600" dirty="0" err="1"/>
              <a:t>able</a:t>
            </a:r>
            <a:r>
              <a:rPr lang="es-PR" sz="1600" dirty="0"/>
              <a:t> to </a:t>
            </a:r>
            <a:r>
              <a:rPr lang="es-PR" sz="1600" dirty="0" err="1"/>
              <a:t>transport</a:t>
            </a:r>
            <a:r>
              <a:rPr lang="es-PR" sz="1600" dirty="0"/>
              <a:t> me to </a:t>
            </a:r>
            <a:r>
              <a:rPr lang="es-PR" sz="1600" dirty="0" err="1"/>
              <a:t>the</a:t>
            </a:r>
            <a:r>
              <a:rPr lang="es-PR" sz="1600" dirty="0"/>
              <a:t> hospital. I </a:t>
            </a:r>
            <a:r>
              <a:rPr lang="es-PR" sz="1600" dirty="0" err="1"/>
              <a:t>have</a:t>
            </a:r>
            <a:r>
              <a:rPr lang="es-PR" sz="1600" dirty="0"/>
              <a:t> </a:t>
            </a:r>
            <a:r>
              <a:rPr lang="es-PR" sz="1600" dirty="0" err="1"/>
              <a:t>never</a:t>
            </a:r>
            <a:r>
              <a:rPr lang="es-PR" sz="1600" dirty="0"/>
              <a:t> </a:t>
            </a:r>
            <a:r>
              <a:rPr lang="es-PR" sz="1600" dirty="0" err="1"/>
              <a:t>told</a:t>
            </a:r>
            <a:r>
              <a:rPr lang="es-PR" sz="1600" dirty="0"/>
              <a:t> </a:t>
            </a:r>
            <a:r>
              <a:rPr lang="es-PR" sz="1600" dirty="0" err="1"/>
              <a:t>anyone</a:t>
            </a:r>
            <a:r>
              <a:rPr lang="es-PR" sz="1600" dirty="0"/>
              <a:t>.”</a:t>
            </a:r>
          </a:p>
          <a:p>
            <a:endParaRPr lang="es-PR" sz="1600" dirty="0"/>
          </a:p>
          <a:p>
            <a:endParaRPr lang="es-PR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166255" y="2746667"/>
            <a:ext cx="8686800" cy="7620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R" sz="1600" dirty="0"/>
              <a:t>28 y/o </a:t>
            </a:r>
            <a:r>
              <a:rPr lang="es-PR" sz="1600" dirty="0" err="1"/>
              <a:t>trans</a:t>
            </a:r>
            <a:r>
              <a:rPr lang="es-PR" sz="1600" dirty="0"/>
              <a:t> </a:t>
            </a:r>
            <a:r>
              <a:rPr lang="es-PR" sz="1600" dirty="0" err="1"/>
              <a:t>male</a:t>
            </a:r>
            <a:r>
              <a:rPr lang="es-PR" sz="1600" dirty="0"/>
              <a:t>: “I </a:t>
            </a:r>
            <a:r>
              <a:rPr lang="es-PR" sz="1600" dirty="0" err="1"/>
              <a:t>don’t</a:t>
            </a:r>
            <a:r>
              <a:rPr lang="es-PR" sz="1600" dirty="0"/>
              <a:t> </a:t>
            </a:r>
            <a:r>
              <a:rPr lang="es-PR" sz="1600" dirty="0" err="1"/>
              <a:t>waste</a:t>
            </a:r>
            <a:r>
              <a:rPr lang="es-PR" sz="1600" dirty="0"/>
              <a:t> </a:t>
            </a:r>
            <a:r>
              <a:rPr lang="es-PR" sz="1600" dirty="0" err="1"/>
              <a:t>my</a:t>
            </a:r>
            <a:r>
              <a:rPr lang="es-PR" sz="1600" dirty="0"/>
              <a:t> time </a:t>
            </a:r>
            <a:r>
              <a:rPr lang="es-PR" sz="1600" dirty="0" err="1"/>
              <a:t>on</a:t>
            </a:r>
            <a:r>
              <a:rPr lang="es-PR" sz="1600" dirty="0"/>
              <a:t> medical </a:t>
            </a:r>
            <a:r>
              <a:rPr lang="es-PR" sz="1600" dirty="0" err="1"/>
              <a:t>visits</a:t>
            </a:r>
            <a:r>
              <a:rPr lang="es-PR" sz="1600" dirty="0"/>
              <a:t>, I can </a:t>
            </a:r>
            <a:r>
              <a:rPr lang="es-PR" sz="1600" dirty="0" err="1"/>
              <a:t>feel</a:t>
            </a:r>
            <a:r>
              <a:rPr lang="es-PR" sz="1600" dirty="0"/>
              <a:t> </a:t>
            </a:r>
            <a:r>
              <a:rPr lang="es-PR" sz="1600" dirty="0" err="1"/>
              <a:t>the</a:t>
            </a:r>
            <a:r>
              <a:rPr lang="es-PR" sz="1600" dirty="0"/>
              <a:t> </a:t>
            </a:r>
            <a:r>
              <a:rPr lang="es-PR" sz="1600" dirty="0" err="1"/>
              <a:t>way</a:t>
            </a:r>
            <a:r>
              <a:rPr lang="es-PR" sz="1600" dirty="0"/>
              <a:t> </a:t>
            </a:r>
            <a:r>
              <a:rPr lang="es-PR" sz="1600" dirty="0" err="1"/>
              <a:t>the</a:t>
            </a:r>
            <a:r>
              <a:rPr lang="es-PR" sz="1600" dirty="0"/>
              <a:t> staff looks at me and </a:t>
            </a:r>
            <a:r>
              <a:rPr lang="es-PR" sz="1600" dirty="0" err="1" smtClean="0"/>
              <a:t>double</a:t>
            </a:r>
            <a:r>
              <a:rPr lang="es-PR" sz="1600" dirty="0" smtClean="0"/>
              <a:t> </a:t>
            </a:r>
            <a:r>
              <a:rPr lang="es-PR" sz="1600" dirty="0" err="1"/>
              <a:t>judges</a:t>
            </a:r>
            <a:r>
              <a:rPr lang="es-PR" sz="1600" dirty="0"/>
              <a:t> me </a:t>
            </a:r>
            <a:r>
              <a:rPr lang="es-PR" sz="1600" dirty="0" err="1"/>
              <a:t>for</a:t>
            </a:r>
            <a:r>
              <a:rPr lang="es-PR" sz="1600" dirty="0"/>
              <a:t> </a:t>
            </a:r>
            <a:r>
              <a:rPr lang="es-PR" sz="1600" dirty="0" err="1"/>
              <a:t>being</a:t>
            </a:r>
            <a:r>
              <a:rPr lang="es-PR" sz="1600" dirty="0"/>
              <a:t> </a:t>
            </a:r>
            <a:r>
              <a:rPr lang="es-PR" sz="1600" dirty="0" err="1"/>
              <a:t>trans</a:t>
            </a:r>
            <a:r>
              <a:rPr lang="es-PR" sz="1600" dirty="0"/>
              <a:t> and </a:t>
            </a:r>
            <a:r>
              <a:rPr lang="es-PR" sz="1600" dirty="0" err="1"/>
              <a:t>fat</a:t>
            </a:r>
            <a:r>
              <a:rPr lang="es-PR" sz="1600" dirty="0"/>
              <a:t>.”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3964" y="3657601"/>
            <a:ext cx="8686800" cy="76200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R" sz="1600" dirty="0"/>
              <a:t>33 y/o </a:t>
            </a:r>
            <a:r>
              <a:rPr lang="es-PR" sz="1600" dirty="0" err="1"/>
              <a:t>cis</a:t>
            </a:r>
            <a:r>
              <a:rPr lang="es-PR" sz="1600" dirty="0"/>
              <a:t> </a:t>
            </a:r>
            <a:r>
              <a:rPr lang="es-PR" sz="1600" dirty="0" err="1"/>
              <a:t>female</a:t>
            </a:r>
            <a:r>
              <a:rPr lang="es-PR" sz="1600" dirty="0"/>
              <a:t>:“</a:t>
            </a:r>
            <a:r>
              <a:rPr lang="es-PR" sz="1600" dirty="0" err="1"/>
              <a:t>Why</a:t>
            </a:r>
            <a:r>
              <a:rPr lang="es-PR" sz="1600" dirty="0"/>
              <a:t> </a:t>
            </a:r>
            <a:r>
              <a:rPr lang="es-PR" sz="1600" dirty="0" err="1"/>
              <a:t>would</a:t>
            </a:r>
            <a:r>
              <a:rPr lang="es-PR" sz="1600" dirty="0"/>
              <a:t> I </a:t>
            </a:r>
            <a:r>
              <a:rPr lang="es-PR" sz="1600" dirty="0" err="1"/>
              <a:t>bother</a:t>
            </a:r>
            <a:r>
              <a:rPr lang="es-PR" sz="1600" dirty="0"/>
              <a:t> </a:t>
            </a:r>
            <a:r>
              <a:rPr lang="es-PR" sz="1600" dirty="0" err="1"/>
              <a:t>telling</a:t>
            </a:r>
            <a:r>
              <a:rPr lang="es-PR" sz="1600" dirty="0"/>
              <a:t> </a:t>
            </a:r>
            <a:r>
              <a:rPr lang="es-PR" sz="1600" dirty="0" err="1"/>
              <a:t>my</a:t>
            </a:r>
            <a:r>
              <a:rPr lang="es-PR" sz="1600" dirty="0"/>
              <a:t> PCP </a:t>
            </a:r>
            <a:r>
              <a:rPr lang="es-PR" sz="1600" dirty="0" err="1"/>
              <a:t>about</a:t>
            </a:r>
            <a:r>
              <a:rPr lang="es-PR" sz="1600" dirty="0"/>
              <a:t> </a:t>
            </a:r>
            <a:r>
              <a:rPr lang="es-PR" sz="1600" dirty="0" err="1"/>
              <a:t>my</a:t>
            </a:r>
            <a:r>
              <a:rPr lang="es-PR" sz="1600" dirty="0"/>
              <a:t> </a:t>
            </a:r>
            <a:r>
              <a:rPr lang="es-PR" sz="1600" dirty="0" err="1"/>
              <a:t>pain</a:t>
            </a:r>
            <a:r>
              <a:rPr lang="es-PR" sz="1600" dirty="0"/>
              <a:t>? </a:t>
            </a:r>
            <a:r>
              <a:rPr lang="es-PR" sz="1600" dirty="0" err="1"/>
              <a:t>They</a:t>
            </a:r>
            <a:r>
              <a:rPr lang="es-PR" sz="1600" dirty="0"/>
              <a:t> </a:t>
            </a:r>
            <a:r>
              <a:rPr lang="es-PR" sz="1600" dirty="0" err="1"/>
              <a:t>always</a:t>
            </a:r>
            <a:r>
              <a:rPr lang="es-PR" sz="1600" dirty="0"/>
              <a:t> </a:t>
            </a:r>
            <a:r>
              <a:rPr lang="es-PR" sz="1600" dirty="0" err="1" smtClean="0"/>
              <a:t>tell</a:t>
            </a:r>
            <a:r>
              <a:rPr lang="es-PR" sz="1600" dirty="0" smtClean="0"/>
              <a:t> me </a:t>
            </a:r>
            <a:r>
              <a:rPr lang="es-PR" sz="1600" dirty="0" err="1"/>
              <a:t>the</a:t>
            </a:r>
            <a:r>
              <a:rPr lang="es-PR" sz="1600" dirty="0"/>
              <a:t> </a:t>
            </a:r>
            <a:r>
              <a:rPr lang="es-PR" sz="1600" dirty="0" err="1"/>
              <a:t>same</a:t>
            </a:r>
            <a:r>
              <a:rPr lang="es-PR" sz="1600" dirty="0"/>
              <a:t> </a:t>
            </a:r>
            <a:r>
              <a:rPr lang="es-PR" sz="1600" dirty="0" err="1"/>
              <a:t>thing</a:t>
            </a:r>
            <a:r>
              <a:rPr lang="es-PR" sz="1600" dirty="0"/>
              <a:t>, </a:t>
            </a:r>
            <a:r>
              <a:rPr lang="es-PR" sz="1600" dirty="0" err="1"/>
              <a:t>that</a:t>
            </a:r>
            <a:r>
              <a:rPr lang="es-PR" sz="1600" dirty="0"/>
              <a:t> </a:t>
            </a:r>
            <a:r>
              <a:rPr lang="es-PR" sz="1600" dirty="0" err="1"/>
              <a:t>is</a:t>
            </a:r>
            <a:r>
              <a:rPr lang="es-PR" sz="1600" dirty="0"/>
              <a:t> </a:t>
            </a:r>
            <a:r>
              <a:rPr lang="es-PR" sz="1600" dirty="0" err="1"/>
              <a:t>because</a:t>
            </a:r>
            <a:r>
              <a:rPr lang="es-PR" sz="1600" dirty="0"/>
              <a:t> of </a:t>
            </a:r>
            <a:r>
              <a:rPr lang="es-PR" sz="1600" dirty="0" err="1"/>
              <a:t>my</a:t>
            </a:r>
            <a:r>
              <a:rPr lang="es-PR" sz="1600" dirty="0"/>
              <a:t> </a:t>
            </a:r>
            <a:r>
              <a:rPr lang="es-PR" sz="1600" dirty="0" err="1"/>
              <a:t>weight</a:t>
            </a:r>
            <a:r>
              <a:rPr lang="es-PR" sz="1600" dirty="0"/>
              <a:t> and </a:t>
            </a:r>
            <a:r>
              <a:rPr lang="es-PR" sz="1600" dirty="0" err="1"/>
              <a:t>they</a:t>
            </a:r>
            <a:r>
              <a:rPr lang="es-PR" sz="1600" dirty="0"/>
              <a:t> </a:t>
            </a:r>
            <a:r>
              <a:rPr lang="es-PR" sz="1600" dirty="0" err="1"/>
              <a:t>don’t</a:t>
            </a:r>
            <a:r>
              <a:rPr lang="es-PR" sz="1600" dirty="0"/>
              <a:t> </a:t>
            </a:r>
            <a:r>
              <a:rPr lang="es-PR" sz="1600" dirty="0" err="1"/>
              <a:t>take</a:t>
            </a:r>
            <a:r>
              <a:rPr lang="es-PR" sz="1600" dirty="0"/>
              <a:t> me </a:t>
            </a:r>
            <a:r>
              <a:rPr lang="es-PR" sz="1600" dirty="0" err="1"/>
              <a:t>seriously</a:t>
            </a:r>
            <a:r>
              <a:rPr lang="es-PR" sz="1600" dirty="0"/>
              <a:t>”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1673" y="4554683"/>
            <a:ext cx="8686800" cy="762001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R" sz="1600" dirty="0"/>
              <a:t>63 y/o </a:t>
            </a:r>
            <a:r>
              <a:rPr lang="es-PR" sz="1600" dirty="0" err="1"/>
              <a:t>cis</a:t>
            </a:r>
            <a:r>
              <a:rPr lang="es-PR" sz="1600" dirty="0"/>
              <a:t> </a:t>
            </a:r>
            <a:r>
              <a:rPr lang="es-PR" sz="1600" dirty="0" err="1"/>
              <a:t>male</a:t>
            </a:r>
            <a:r>
              <a:rPr lang="es-PR" sz="1600" dirty="0"/>
              <a:t>:“I </a:t>
            </a:r>
            <a:r>
              <a:rPr lang="es-PR" sz="1600" dirty="0" err="1"/>
              <a:t>need</a:t>
            </a:r>
            <a:r>
              <a:rPr lang="es-PR" sz="1600" dirty="0"/>
              <a:t> a </a:t>
            </a:r>
            <a:r>
              <a:rPr lang="es-PR" sz="1600" dirty="0" err="1"/>
              <a:t>knee</a:t>
            </a:r>
            <a:r>
              <a:rPr lang="es-PR" sz="1600" dirty="0"/>
              <a:t> </a:t>
            </a:r>
            <a:r>
              <a:rPr lang="es-PR" sz="1600" dirty="0" err="1"/>
              <a:t>surgery</a:t>
            </a:r>
            <a:r>
              <a:rPr lang="es-PR" sz="1600" dirty="0"/>
              <a:t> and </a:t>
            </a:r>
            <a:r>
              <a:rPr lang="es-PR" sz="1600" dirty="0" err="1"/>
              <a:t>need</a:t>
            </a:r>
            <a:r>
              <a:rPr lang="es-PR" sz="1600" dirty="0"/>
              <a:t> to lose </a:t>
            </a:r>
            <a:r>
              <a:rPr lang="es-PR" sz="1600" dirty="0" err="1"/>
              <a:t>weight</a:t>
            </a:r>
            <a:r>
              <a:rPr lang="es-PR" sz="1600" dirty="0"/>
              <a:t> so I can </a:t>
            </a:r>
            <a:r>
              <a:rPr lang="es-PR" sz="1600" dirty="0" err="1"/>
              <a:t>have</a:t>
            </a:r>
            <a:r>
              <a:rPr lang="es-PR" sz="1600" dirty="0"/>
              <a:t> </a:t>
            </a:r>
            <a:r>
              <a:rPr lang="es-PR" sz="1600" dirty="0" err="1"/>
              <a:t>the</a:t>
            </a:r>
            <a:r>
              <a:rPr lang="es-PR" sz="1600" dirty="0"/>
              <a:t> </a:t>
            </a:r>
            <a:r>
              <a:rPr lang="es-PR" sz="1600" dirty="0" err="1"/>
              <a:t>surgery</a:t>
            </a:r>
            <a:r>
              <a:rPr lang="es-PR" sz="1600" dirty="0"/>
              <a:t>. I </a:t>
            </a:r>
            <a:r>
              <a:rPr lang="es-PR" sz="1600" dirty="0" err="1"/>
              <a:t>have</a:t>
            </a:r>
            <a:r>
              <a:rPr lang="es-PR" sz="1600" dirty="0"/>
              <a:t> </a:t>
            </a:r>
            <a:r>
              <a:rPr lang="es-PR" sz="1600" dirty="0" err="1"/>
              <a:t>tried</a:t>
            </a:r>
            <a:r>
              <a:rPr lang="es-PR" sz="1600" dirty="0"/>
              <a:t>, I </a:t>
            </a:r>
            <a:r>
              <a:rPr lang="es-PR" sz="1600" dirty="0" err="1"/>
              <a:t>stopped</a:t>
            </a:r>
            <a:r>
              <a:rPr lang="es-PR" sz="1600" dirty="0"/>
              <a:t> </a:t>
            </a:r>
            <a:r>
              <a:rPr lang="es-PR" sz="1600" dirty="0" err="1"/>
              <a:t>drinking</a:t>
            </a:r>
            <a:r>
              <a:rPr lang="es-PR" sz="1600" dirty="0"/>
              <a:t> soda and </a:t>
            </a:r>
            <a:r>
              <a:rPr lang="es-PR" sz="1600" dirty="0" err="1"/>
              <a:t>juice</a:t>
            </a:r>
            <a:r>
              <a:rPr lang="es-PR" sz="1600" dirty="0"/>
              <a:t> and I </a:t>
            </a:r>
            <a:r>
              <a:rPr lang="es-PR" sz="1600" dirty="0" err="1"/>
              <a:t>stopped</a:t>
            </a:r>
            <a:r>
              <a:rPr lang="es-PR" sz="1600" dirty="0"/>
              <a:t> </a:t>
            </a:r>
            <a:r>
              <a:rPr lang="es-PR" sz="1600" dirty="0" err="1"/>
              <a:t>eating</a:t>
            </a:r>
            <a:r>
              <a:rPr lang="es-PR" sz="1600" dirty="0"/>
              <a:t> pizza and bread, </a:t>
            </a:r>
            <a:r>
              <a:rPr lang="es-PR" sz="1600" dirty="0" err="1"/>
              <a:t>but</a:t>
            </a:r>
            <a:r>
              <a:rPr lang="es-PR" sz="1600" dirty="0"/>
              <a:t> </a:t>
            </a:r>
            <a:r>
              <a:rPr lang="es-PR" sz="1600" dirty="0" err="1"/>
              <a:t>nothing</a:t>
            </a:r>
            <a:r>
              <a:rPr lang="es-PR" sz="1600" dirty="0"/>
              <a:t> </a:t>
            </a:r>
            <a:r>
              <a:rPr lang="es-PR" sz="1600" dirty="0" err="1"/>
              <a:t>is</a:t>
            </a:r>
            <a:r>
              <a:rPr lang="es-PR" sz="1600" dirty="0"/>
              <a:t> </a:t>
            </a:r>
            <a:r>
              <a:rPr lang="es-PR" sz="1600" dirty="0" err="1"/>
              <a:t>enough</a:t>
            </a:r>
            <a:r>
              <a:rPr lang="es-PR" sz="1600" dirty="0"/>
              <a:t>. I </a:t>
            </a:r>
            <a:r>
              <a:rPr lang="es-PR" sz="1600" dirty="0" err="1"/>
              <a:t>think</a:t>
            </a:r>
            <a:r>
              <a:rPr lang="es-PR" sz="1600" dirty="0"/>
              <a:t> </a:t>
            </a:r>
            <a:r>
              <a:rPr lang="es-PR" sz="1600" dirty="0" err="1"/>
              <a:t>I’ll</a:t>
            </a:r>
            <a:r>
              <a:rPr lang="es-PR" sz="1600" dirty="0"/>
              <a:t> die </a:t>
            </a:r>
            <a:r>
              <a:rPr lang="es-PR" sz="1600" dirty="0" err="1"/>
              <a:t>like</a:t>
            </a:r>
            <a:r>
              <a:rPr lang="es-PR" sz="1600" dirty="0"/>
              <a:t> </a:t>
            </a:r>
            <a:r>
              <a:rPr lang="es-PR" sz="1600" dirty="0" err="1"/>
              <a:t>this</a:t>
            </a:r>
            <a:r>
              <a:rPr lang="es-PR" sz="1600" dirty="0"/>
              <a:t>. ”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1673" y="5469080"/>
            <a:ext cx="8686800" cy="762001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R" sz="1600" dirty="0"/>
              <a:t>22 y/o </a:t>
            </a:r>
            <a:r>
              <a:rPr lang="es-PR" sz="1600" dirty="0" err="1"/>
              <a:t>cis</a:t>
            </a:r>
            <a:r>
              <a:rPr lang="es-PR" sz="1600" dirty="0"/>
              <a:t> </a:t>
            </a:r>
            <a:r>
              <a:rPr lang="es-PR" sz="1600" dirty="0" err="1" smtClean="0"/>
              <a:t>female</a:t>
            </a:r>
            <a:r>
              <a:rPr lang="es-PR" sz="1600" dirty="0" smtClean="0"/>
              <a:t> </a:t>
            </a:r>
            <a:r>
              <a:rPr lang="es-PR" sz="1600" dirty="0" err="1"/>
              <a:t>whose</a:t>
            </a:r>
            <a:r>
              <a:rPr lang="es-PR" sz="1600" dirty="0"/>
              <a:t> </a:t>
            </a:r>
            <a:r>
              <a:rPr lang="es-PR" sz="1600" dirty="0" err="1"/>
              <a:t>father</a:t>
            </a:r>
            <a:r>
              <a:rPr lang="es-PR" sz="1600" dirty="0"/>
              <a:t> </a:t>
            </a:r>
            <a:r>
              <a:rPr lang="es-PR" sz="1600" dirty="0" err="1" smtClean="0"/>
              <a:t>sexually</a:t>
            </a:r>
            <a:r>
              <a:rPr lang="es-PR" sz="1600" dirty="0" smtClean="0"/>
              <a:t> </a:t>
            </a:r>
            <a:r>
              <a:rPr lang="es-PR" sz="1600" dirty="0" err="1" smtClean="0"/>
              <a:t>abused</a:t>
            </a:r>
            <a:r>
              <a:rPr lang="es-PR" sz="1600" dirty="0" smtClean="0"/>
              <a:t> </a:t>
            </a:r>
            <a:r>
              <a:rPr lang="es-PR" sz="1600" dirty="0" err="1" smtClean="0"/>
              <a:t>her</a:t>
            </a:r>
            <a:r>
              <a:rPr lang="es-PR" sz="1600" dirty="0" smtClean="0"/>
              <a:t> and </a:t>
            </a:r>
            <a:r>
              <a:rPr lang="es-PR" sz="1600" dirty="0" err="1"/>
              <a:t>she</a:t>
            </a:r>
            <a:r>
              <a:rPr lang="es-PR" sz="1600" dirty="0"/>
              <a:t> </a:t>
            </a:r>
            <a:r>
              <a:rPr lang="es-PR" sz="1600" dirty="0" err="1"/>
              <a:t>believed</a:t>
            </a:r>
            <a:r>
              <a:rPr lang="es-PR" sz="1600" dirty="0"/>
              <a:t> </a:t>
            </a:r>
            <a:r>
              <a:rPr lang="es-PR" sz="1600" dirty="0" err="1"/>
              <a:t>that</a:t>
            </a:r>
            <a:r>
              <a:rPr lang="es-PR" sz="1600" dirty="0"/>
              <a:t> </a:t>
            </a:r>
            <a:r>
              <a:rPr lang="es-PR" sz="1600" dirty="0" err="1"/>
              <a:t>being</a:t>
            </a:r>
            <a:r>
              <a:rPr lang="es-PR" sz="1600" dirty="0"/>
              <a:t> </a:t>
            </a:r>
            <a:r>
              <a:rPr lang="es-PR" sz="1600" dirty="0" err="1"/>
              <a:t>overweight</a:t>
            </a:r>
            <a:r>
              <a:rPr lang="es-PR" sz="1600" dirty="0"/>
              <a:t> </a:t>
            </a:r>
            <a:r>
              <a:rPr lang="es-PR" sz="1600" dirty="0" err="1"/>
              <a:t>would</a:t>
            </a:r>
            <a:r>
              <a:rPr lang="es-PR" sz="1600" dirty="0"/>
              <a:t> </a:t>
            </a:r>
            <a:r>
              <a:rPr lang="es-PR" sz="1600" dirty="0" err="1"/>
              <a:t>keep</a:t>
            </a:r>
            <a:r>
              <a:rPr lang="es-PR" sz="1600" dirty="0"/>
              <a:t> </a:t>
            </a:r>
            <a:r>
              <a:rPr lang="es-PR" sz="1600" dirty="0" err="1"/>
              <a:t>him</a:t>
            </a:r>
            <a:r>
              <a:rPr lang="es-PR" sz="1600" dirty="0"/>
              <a:t> </a:t>
            </a:r>
            <a:r>
              <a:rPr lang="es-PR" sz="1600" dirty="0" err="1"/>
              <a:t>away</a:t>
            </a:r>
            <a:r>
              <a:rPr lang="es-PR" sz="1600" dirty="0"/>
              <a:t> of </a:t>
            </a:r>
            <a:r>
              <a:rPr lang="es-PR" sz="1600" dirty="0" err="1" smtClean="0"/>
              <a:t>her</a:t>
            </a:r>
            <a:r>
              <a:rPr lang="es-PR" sz="1600" dirty="0" smtClean="0"/>
              <a:t>.</a:t>
            </a:r>
            <a:endParaRPr lang="es-PR" sz="1600" dirty="0"/>
          </a:p>
        </p:txBody>
      </p:sp>
    </p:spTree>
    <p:extLst>
      <p:ext uri="{BB962C8B-B14F-4D97-AF65-F5344CB8AC3E}">
        <p14:creationId xmlns:p14="http://schemas.microsoft.com/office/powerpoint/2010/main" val="311178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err="1" smtClean="0"/>
              <a:t>Obesity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PR" dirty="0" smtClean="0"/>
              <a:t>Medical </a:t>
            </a:r>
            <a:r>
              <a:rPr lang="es-PR" dirty="0" err="1" smtClean="0"/>
              <a:t>condition</a:t>
            </a:r>
            <a:r>
              <a:rPr lang="es-PR" dirty="0"/>
              <a:t> and </a:t>
            </a:r>
            <a:r>
              <a:rPr lang="es-PR" dirty="0" err="1"/>
              <a:t>should</a:t>
            </a:r>
            <a:r>
              <a:rPr lang="es-PR" dirty="0"/>
              <a:t> be </a:t>
            </a:r>
            <a:r>
              <a:rPr lang="es-PR" dirty="0" err="1"/>
              <a:t>treated</a:t>
            </a:r>
            <a:r>
              <a:rPr lang="es-PR" dirty="0"/>
              <a:t> as </a:t>
            </a:r>
            <a:r>
              <a:rPr lang="es-PR" dirty="0" err="1" smtClean="0"/>
              <a:t>such</a:t>
            </a:r>
            <a:r>
              <a:rPr lang="es-PR" dirty="0" smtClean="0"/>
              <a:t>.</a:t>
            </a:r>
          </a:p>
          <a:p>
            <a:endParaRPr lang="es-PR" dirty="0"/>
          </a:p>
          <a:p>
            <a:r>
              <a:rPr lang="es-PR" dirty="0" err="1"/>
              <a:t>D</a:t>
            </a:r>
            <a:r>
              <a:rPr lang="es-PR" dirty="0" err="1" smtClean="0"/>
              <a:t>efined</a:t>
            </a:r>
            <a:r>
              <a:rPr lang="es-PR" dirty="0" smtClean="0"/>
              <a:t> </a:t>
            </a:r>
            <a:r>
              <a:rPr lang="es-PR" dirty="0" err="1" smtClean="0"/>
              <a:t>by</a:t>
            </a:r>
            <a:r>
              <a:rPr lang="es-PR" dirty="0" smtClean="0"/>
              <a:t> </a:t>
            </a:r>
            <a:r>
              <a:rPr lang="es-PR" dirty="0" err="1" smtClean="0"/>
              <a:t>having</a:t>
            </a:r>
            <a:r>
              <a:rPr lang="es-PR" dirty="0" smtClean="0"/>
              <a:t> a BMI of 30 </a:t>
            </a:r>
            <a:r>
              <a:rPr lang="es-PR" dirty="0" err="1" smtClean="0"/>
              <a:t>or</a:t>
            </a:r>
            <a:r>
              <a:rPr lang="es-PR" dirty="0" smtClean="0"/>
              <a:t> more and </a:t>
            </a:r>
            <a:r>
              <a:rPr lang="es-PR" dirty="0" err="1" smtClean="0"/>
              <a:t>is</a:t>
            </a:r>
            <a:r>
              <a:rPr lang="es-PR" dirty="0" smtClean="0"/>
              <a:t> </a:t>
            </a:r>
            <a:r>
              <a:rPr lang="es-PR" dirty="0" err="1" smtClean="0"/>
              <a:t>further</a:t>
            </a:r>
            <a:r>
              <a:rPr lang="es-PR" dirty="0" smtClean="0"/>
              <a:t> </a:t>
            </a:r>
            <a:r>
              <a:rPr lang="es-PR" dirty="0" err="1" smtClean="0"/>
              <a:t>divided</a:t>
            </a:r>
            <a:r>
              <a:rPr lang="es-PR" dirty="0" smtClean="0"/>
              <a:t> </a:t>
            </a:r>
            <a:r>
              <a:rPr lang="es-PR" dirty="0" err="1" smtClean="0"/>
              <a:t>into</a:t>
            </a:r>
            <a:r>
              <a:rPr lang="es-PR" dirty="0" smtClean="0"/>
              <a:t> </a:t>
            </a:r>
          </a:p>
          <a:p>
            <a:pPr marL="0" indent="0">
              <a:buNone/>
            </a:pPr>
            <a:r>
              <a:rPr lang="es-PR" dirty="0"/>
              <a:t> </a:t>
            </a:r>
            <a:r>
              <a:rPr lang="es-PR" dirty="0" smtClean="0"/>
              <a:t>     clases I-III.</a:t>
            </a:r>
          </a:p>
          <a:p>
            <a:pPr lvl="1"/>
            <a:r>
              <a:rPr lang="es-PR" dirty="0" err="1" smtClean="0"/>
              <a:t>Class</a:t>
            </a:r>
            <a:r>
              <a:rPr lang="es-PR" dirty="0" smtClean="0"/>
              <a:t> III </a:t>
            </a:r>
            <a:r>
              <a:rPr lang="es-PR" dirty="0" err="1"/>
              <a:t>o</a:t>
            </a:r>
            <a:r>
              <a:rPr lang="es-PR" dirty="0" err="1" smtClean="0"/>
              <a:t>besity</a:t>
            </a:r>
            <a:r>
              <a:rPr lang="es-PR" dirty="0" smtClean="0"/>
              <a:t> vs </a:t>
            </a:r>
            <a:r>
              <a:rPr lang="es-PR" dirty="0" err="1" smtClean="0"/>
              <a:t>Morbid</a:t>
            </a:r>
            <a:r>
              <a:rPr lang="es-PR" dirty="0" smtClean="0"/>
              <a:t> </a:t>
            </a:r>
            <a:r>
              <a:rPr lang="es-PR" dirty="0" err="1" smtClean="0"/>
              <a:t>obesity</a:t>
            </a:r>
            <a:endParaRPr lang="es-PR" dirty="0" smtClean="0"/>
          </a:p>
          <a:p>
            <a:pPr marL="0" indent="0">
              <a:buNone/>
            </a:pPr>
            <a:endParaRPr lang="es-PR" dirty="0" smtClean="0"/>
          </a:p>
          <a:p>
            <a:r>
              <a:rPr lang="es-PR" dirty="0" err="1" smtClean="0"/>
              <a:t>Highly</a:t>
            </a:r>
            <a:r>
              <a:rPr lang="es-PR" dirty="0" smtClean="0"/>
              <a:t> </a:t>
            </a:r>
            <a:r>
              <a:rPr lang="es-PR" dirty="0" err="1" smtClean="0"/>
              <a:t>stigmatized</a:t>
            </a:r>
            <a:r>
              <a:rPr lang="es-PR" dirty="0" smtClean="0"/>
              <a:t> </a:t>
            </a:r>
            <a:r>
              <a:rPr lang="es-PR" dirty="0" err="1" smtClean="0"/>
              <a:t>condition</a:t>
            </a:r>
            <a:r>
              <a:rPr lang="es-PR" dirty="0" smtClean="0"/>
              <a:t> in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modern</a:t>
            </a:r>
            <a:r>
              <a:rPr lang="es-PR" dirty="0" smtClean="0"/>
              <a:t> </a:t>
            </a:r>
            <a:r>
              <a:rPr lang="es-PR" dirty="0" err="1" smtClean="0"/>
              <a:t>society</a:t>
            </a:r>
            <a:r>
              <a:rPr lang="es-PR" dirty="0" smtClean="0"/>
              <a:t>.</a:t>
            </a:r>
          </a:p>
          <a:p>
            <a:pPr marL="0" indent="0">
              <a:buNone/>
            </a:pPr>
            <a:endParaRPr lang="es-PR" dirty="0" smtClean="0"/>
          </a:p>
          <a:p>
            <a:r>
              <a:rPr lang="es-PR" dirty="0" err="1"/>
              <a:t>O</a:t>
            </a:r>
            <a:r>
              <a:rPr lang="es-PR" dirty="0" err="1" smtClean="0"/>
              <a:t>ne</a:t>
            </a:r>
            <a:r>
              <a:rPr lang="es-PR" dirty="0" smtClean="0"/>
              <a:t> of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largest</a:t>
            </a:r>
            <a:r>
              <a:rPr lang="es-PR" dirty="0" smtClean="0"/>
              <a:t> </a:t>
            </a:r>
            <a:r>
              <a:rPr lang="es-PR" dirty="0" err="1" smtClean="0"/>
              <a:t>issues</a:t>
            </a:r>
            <a:r>
              <a:rPr lang="es-PR" dirty="0" smtClean="0"/>
              <a:t> in </a:t>
            </a:r>
            <a:r>
              <a:rPr lang="es-PR" dirty="0" err="1" smtClean="0"/>
              <a:t>primary</a:t>
            </a:r>
            <a:r>
              <a:rPr lang="es-PR" dirty="0" smtClean="0"/>
              <a:t> </a:t>
            </a:r>
            <a:r>
              <a:rPr lang="es-PR" dirty="0" err="1" smtClean="0"/>
              <a:t>care</a:t>
            </a:r>
            <a:r>
              <a:rPr lang="es-PR" dirty="0" smtClean="0"/>
              <a:t>. </a:t>
            </a:r>
          </a:p>
          <a:p>
            <a:pPr marL="457200" lvl="1" indent="0">
              <a:buNone/>
            </a:pPr>
            <a:endParaRPr lang="es-PR" dirty="0" smtClean="0"/>
          </a:p>
          <a:p>
            <a:r>
              <a:rPr lang="en-US" dirty="0" smtClean="0"/>
              <a:t>Multiple </a:t>
            </a:r>
            <a:r>
              <a:rPr lang="en-US" dirty="0"/>
              <a:t>complex </a:t>
            </a:r>
            <a:r>
              <a:rPr lang="en-US" dirty="0" smtClean="0"/>
              <a:t>factors</a:t>
            </a:r>
          </a:p>
          <a:p>
            <a:pPr marL="0" indent="0">
              <a:buNone/>
            </a:pPr>
            <a:endParaRPr lang="es-PR" dirty="0" smtClean="0"/>
          </a:p>
          <a:p>
            <a:r>
              <a:rPr lang="es-PR" dirty="0" err="1" smtClean="0"/>
              <a:t>Obesity</a:t>
            </a:r>
            <a:r>
              <a:rPr lang="es-PR" dirty="0" smtClean="0"/>
              <a:t> and mental </a:t>
            </a:r>
            <a:r>
              <a:rPr lang="es-PR" dirty="0" err="1" smtClean="0"/>
              <a:t>health</a:t>
            </a:r>
            <a:r>
              <a:rPr lang="es-PR" dirty="0" smtClean="0"/>
              <a:t>: </a:t>
            </a:r>
          </a:p>
          <a:p>
            <a:pPr lvl="1"/>
            <a:r>
              <a:rPr lang="en-US" dirty="0" smtClean="0"/>
              <a:t>depression</a:t>
            </a:r>
            <a:r>
              <a:rPr lang="en-US" dirty="0"/>
              <a:t>, anxiety and low </a:t>
            </a:r>
            <a:r>
              <a:rPr lang="en-US" dirty="0" smtClean="0"/>
              <a:t>self-esteem, lack of motivation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3468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39" y="1039429"/>
            <a:ext cx="4234578" cy="4839518"/>
          </a:xfrm>
        </p:spPr>
      </p:pic>
    </p:spTree>
    <p:extLst>
      <p:ext uri="{BB962C8B-B14F-4D97-AF65-F5344CB8AC3E}">
        <p14:creationId xmlns:p14="http://schemas.microsoft.com/office/powerpoint/2010/main" val="24670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err="1" smtClean="0"/>
              <a:t>Challenges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PR" b="1" dirty="0" err="1" smtClean="0"/>
              <a:t>Financial</a:t>
            </a:r>
            <a:r>
              <a:rPr lang="es-PR" b="1" dirty="0" smtClean="0"/>
              <a:t> </a:t>
            </a:r>
            <a:r>
              <a:rPr lang="es-PR" b="1" dirty="0" err="1" smtClean="0"/>
              <a:t>cost</a:t>
            </a:r>
            <a:r>
              <a:rPr lang="es-PR" b="1" dirty="0" smtClean="0"/>
              <a:t>: </a:t>
            </a:r>
          </a:p>
          <a:p>
            <a:pPr lvl="1"/>
            <a:r>
              <a:rPr lang="en-US" dirty="0" smtClean="0"/>
              <a:t>paying </a:t>
            </a:r>
            <a:r>
              <a:rPr lang="en-US" dirty="0"/>
              <a:t>more for items such as </a:t>
            </a:r>
            <a:r>
              <a:rPr lang="en-US" dirty="0" smtClean="0"/>
              <a:t>clothing, furniture, airline tickets, mattresses, bikes and caskets.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Work setting: </a:t>
            </a:r>
            <a:r>
              <a:rPr lang="en-US" dirty="0" smtClean="0"/>
              <a:t>people with obesity</a:t>
            </a:r>
            <a:r>
              <a:rPr lang="en-US" dirty="0"/>
              <a:t> get hired, paid and promoted less than their thinner peers. </a:t>
            </a:r>
          </a:p>
          <a:p>
            <a:pPr lvl="1"/>
            <a:r>
              <a:rPr lang="en-US" dirty="0" smtClean="0"/>
              <a:t>15</a:t>
            </a:r>
            <a:r>
              <a:rPr lang="en-US" dirty="0"/>
              <a:t>% of hiring managers would even hire an overweight woman. </a:t>
            </a:r>
            <a:endParaRPr lang="en-US" dirty="0" smtClean="0"/>
          </a:p>
          <a:p>
            <a:pPr lvl="1"/>
            <a:r>
              <a:rPr lang="en-US" dirty="0" smtClean="0"/>
              <a:t>Weight </a:t>
            </a:r>
            <a:r>
              <a:rPr lang="en-US" dirty="0"/>
              <a:t>discrimination is actually </a:t>
            </a:r>
            <a:r>
              <a:rPr lang="en-US" dirty="0" smtClean="0"/>
              <a:t>illegal</a:t>
            </a:r>
            <a:r>
              <a:rPr lang="en-US" dirty="0"/>
              <a:t> </a:t>
            </a:r>
            <a:r>
              <a:rPr lang="en-US" dirty="0" smtClean="0"/>
              <a:t>only in Michigan and some cities.</a:t>
            </a:r>
            <a:endParaRPr lang="en-US" dirty="0"/>
          </a:p>
          <a:p>
            <a:pPr lvl="1"/>
            <a:r>
              <a:rPr lang="en-US" dirty="0"/>
              <a:t>Insurance companies can legally charge higher rates  for people whose Body Mass Index is over 25. </a:t>
            </a:r>
            <a:endParaRPr lang="es-PR" dirty="0"/>
          </a:p>
          <a:p>
            <a:pPr marL="0" indent="0">
              <a:buNone/>
            </a:pPr>
            <a:endParaRPr lang="es-PR" dirty="0" smtClean="0"/>
          </a:p>
        </p:txBody>
      </p:sp>
    </p:spTree>
    <p:extLst>
      <p:ext uri="{BB962C8B-B14F-4D97-AF65-F5344CB8AC3E}">
        <p14:creationId xmlns:p14="http://schemas.microsoft.com/office/powerpoint/2010/main" val="40971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Key </a:t>
            </a:r>
            <a:r>
              <a:rPr lang="es-PR" dirty="0" err="1" smtClean="0"/>
              <a:t>concepts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R" sz="2800" dirty="0" err="1" smtClean="0"/>
              <a:t>Weight</a:t>
            </a:r>
            <a:r>
              <a:rPr lang="es-PR" sz="2800" dirty="0" smtClean="0"/>
              <a:t> </a:t>
            </a:r>
            <a:r>
              <a:rPr lang="es-PR" sz="2800" dirty="0" err="1" smtClean="0"/>
              <a:t>bias</a:t>
            </a:r>
            <a:r>
              <a:rPr lang="es-PR" sz="2800" dirty="0" smtClean="0"/>
              <a:t>: </a:t>
            </a:r>
            <a:r>
              <a:rPr lang="es-PR" sz="2800" dirty="0" err="1" smtClean="0"/>
              <a:t>negative</a:t>
            </a:r>
            <a:r>
              <a:rPr lang="es-PR" sz="2800" dirty="0" smtClean="0"/>
              <a:t> </a:t>
            </a:r>
            <a:r>
              <a:rPr lang="es-PR" sz="2800" dirty="0" err="1" smtClean="0"/>
              <a:t>attitudes</a:t>
            </a:r>
            <a:r>
              <a:rPr lang="es-PR" sz="2800" dirty="0" smtClean="0"/>
              <a:t>, </a:t>
            </a:r>
            <a:r>
              <a:rPr lang="es-PR" sz="2800" dirty="0" err="1" smtClean="0"/>
              <a:t>beliefs</a:t>
            </a:r>
            <a:r>
              <a:rPr lang="es-PR" sz="2800" dirty="0" smtClean="0"/>
              <a:t>, </a:t>
            </a:r>
            <a:r>
              <a:rPr lang="es-PR" sz="2800" dirty="0" err="1" smtClean="0"/>
              <a:t>assumptions</a:t>
            </a:r>
            <a:r>
              <a:rPr lang="es-PR" sz="2800" dirty="0" smtClean="0"/>
              <a:t> and </a:t>
            </a:r>
            <a:r>
              <a:rPr lang="es-PR" sz="2800" dirty="0" err="1" smtClean="0"/>
              <a:t>judgements</a:t>
            </a:r>
            <a:r>
              <a:rPr lang="es-PR" sz="2800" dirty="0" smtClean="0"/>
              <a:t> </a:t>
            </a:r>
            <a:r>
              <a:rPr lang="es-PR" sz="2800" dirty="0" err="1" smtClean="0"/>
              <a:t>toward</a:t>
            </a:r>
            <a:r>
              <a:rPr lang="es-PR" sz="2800" dirty="0" smtClean="0"/>
              <a:t> </a:t>
            </a:r>
            <a:r>
              <a:rPr lang="es-PR" sz="2800" dirty="0" err="1" smtClean="0"/>
              <a:t>individuals</a:t>
            </a:r>
            <a:r>
              <a:rPr lang="es-PR" sz="2800" dirty="0" smtClean="0"/>
              <a:t> </a:t>
            </a:r>
            <a:r>
              <a:rPr lang="es-PR" sz="2800" dirty="0" err="1" smtClean="0"/>
              <a:t>who</a:t>
            </a:r>
            <a:r>
              <a:rPr lang="es-PR" sz="2800" dirty="0" smtClean="0"/>
              <a:t> are </a:t>
            </a:r>
            <a:r>
              <a:rPr lang="es-PR" sz="2800" dirty="0" err="1" smtClean="0"/>
              <a:t>overweight</a:t>
            </a:r>
            <a:r>
              <a:rPr lang="es-PR" sz="2800" dirty="0" smtClean="0"/>
              <a:t> </a:t>
            </a:r>
          </a:p>
          <a:p>
            <a:pPr lvl="1"/>
            <a:r>
              <a:rPr lang="es-PR" sz="2000" dirty="0" smtClean="0"/>
              <a:t>64% of </a:t>
            </a:r>
            <a:r>
              <a:rPr lang="es-PR" sz="2000" dirty="0" err="1" smtClean="0"/>
              <a:t>adults</a:t>
            </a:r>
            <a:r>
              <a:rPr lang="es-PR" sz="2000" dirty="0" smtClean="0"/>
              <a:t> </a:t>
            </a:r>
            <a:r>
              <a:rPr lang="es-PR" sz="2000" dirty="0" err="1" smtClean="0"/>
              <a:t>with</a:t>
            </a:r>
            <a:r>
              <a:rPr lang="es-PR" sz="2000" dirty="0" smtClean="0"/>
              <a:t> </a:t>
            </a:r>
            <a:r>
              <a:rPr lang="es-PR" sz="2000" dirty="0" err="1" smtClean="0"/>
              <a:t>obesity</a:t>
            </a:r>
            <a:r>
              <a:rPr lang="es-PR" sz="2000" dirty="0" smtClean="0"/>
              <a:t> </a:t>
            </a:r>
            <a:r>
              <a:rPr lang="es-PR" sz="2000" dirty="0" err="1" smtClean="0"/>
              <a:t>report</a:t>
            </a:r>
            <a:r>
              <a:rPr lang="es-PR" sz="2000" dirty="0" smtClean="0"/>
              <a:t> </a:t>
            </a:r>
            <a:r>
              <a:rPr lang="es-PR" sz="2000" dirty="0" err="1" smtClean="0"/>
              <a:t>experiencing</a:t>
            </a:r>
            <a:r>
              <a:rPr lang="es-PR" sz="2000" dirty="0" smtClean="0"/>
              <a:t> </a:t>
            </a:r>
            <a:r>
              <a:rPr lang="es-PR" sz="2000" dirty="0" err="1" smtClean="0"/>
              <a:t>weight</a:t>
            </a:r>
            <a:r>
              <a:rPr lang="es-PR" sz="2000" dirty="0" smtClean="0"/>
              <a:t> </a:t>
            </a:r>
            <a:r>
              <a:rPr lang="es-PR" sz="2000" dirty="0" err="1" smtClean="0"/>
              <a:t>bias</a:t>
            </a:r>
            <a:r>
              <a:rPr lang="es-PR" sz="2000" dirty="0" smtClean="0"/>
              <a:t> </a:t>
            </a:r>
            <a:r>
              <a:rPr lang="es-PR" sz="2000" dirty="0" err="1" smtClean="0"/>
              <a:t>from</a:t>
            </a:r>
            <a:r>
              <a:rPr lang="es-PR" sz="2000" dirty="0" smtClean="0"/>
              <a:t> a </a:t>
            </a:r>
            <a:r>
              <a:rPr lang="es-PR" sz="2000" dirty="0" err="1" smtClean="0"/>
              <a:t>health</a:t>
            </a:r>
            <a:r>
              <a:rPr lang="es-PR" sz="2000" dirty="0" smtClean="0"/>
              <a:t> </a:t>
            </a:r>
            <a:r>
              <a:rPr lang="es-PR" sz="2000" dirty="0" err="1" smtClean="0"/>
              <a:t>care</a:t>
            </a:r>
            <a:r>
              <a:rPr lang="es-PR" sz="2000" dirty="0" smtClean="0"/>
              <a:t> </a:t>
            </a:r>
            <a:r>
              <a:rPr lang="es-PR" sz="2000" dirty="0" err="1" smtClean="0"/>
              <a:t>provider</a:t>
            </a:r>
            <a:r>
              <a:rPr lang="es-PR" sz="2000" dirty="0" smtClean="0"/>
              <a:t>. </a:t>
            </a:r>
            <a:r>
              <a:rPr lang="es-PR" sz="1600" dirty="0" smtClean="0"/>
              <a:t>(Sabin et al., 2012)</a:t>
            </a:r>
            <a:endParaRPr lang="es-PR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PR" dirty="0" smtClean="0"/>
          </a:p>
        </p:txBody>
      </p:sp>
      <p:pic>
        <p:nvPicPr>
          <p:cNvPr id="5" name="Picture 2" descr="Fatpho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545" y="3958816"/>
            <a:ext cx="4509655" cy="224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8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Key </a:t>
            </a:r>
            <a:r>
              <a:rPr lang="es-PR" dirty="0" err="1" smtClean="0"/>
              <a:t>concepts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 err="1"/>
              <a:t>Weight</a:t>
            </a:r>
            <a:r>
              <a:rPr lang="es-PR" dirty="0"/>
              <a:t> </a:t>
            </a:r>
            <a:r>
              <a:rPr lang="es-PR" dirty="0" err="1"/>
              <a:t>stigma</a:t>
            </a:r>
            <a:r>
              <a:rPr lang="es-PR" dirty="0"/>
              <a:t>: </a:t>
            </a:r>
            <a:r>
              <a:rPr lang="es-PR" dirty="0" err="1"/>
              <a:t>refers</a:t>
            </a:r>
            <a:r>
              <a:rPr lang="es-PR" dirty="0"/>
              <a:t> to </a:t>
            </a:r>
            <a:r>
              <a:rPr lang="es-PR" dirty="0" err="1"/>
              <a:t>stereotypes</a:t>
            </a:r>
            <a:r>
              <a:rPr lang="es-PR" dirty="0"/>
              <a:t> and </a:t>
            </a:r>
            <a:r>
              <a:rPr lang="es-PR" dirty="0" err="1"/>
              <a:t>labels</a:t>
            </a:r>
            <a:r>
              <a:rPr lang="es-PR" dirty="0"/>
              <a:t> </a:t>
            </a:r>
            <a:r>
              <a:rPr lang="es-PR" dirty="0" err="1"/>
              <a:t>we</a:t>
            </a:r>
            <a:r>
              <a:rPr lang="es-PR" dirty="0"/>
              <a:t> </a:t>
            </a:r>
            <a:r>
              <a:rPr lang="es-PR" dirty="0" err="1"/>
              <a:t>assign</a:t>
            </a:r>
            <a:r>
              <a:rPr lang="es-PR" dirty="0"/>
              <a:t> to </a:t>
            </a:r>
            <a:r>
              <a:rPr lang="es-PR" dirty="0" err="1"/>
              <a:t>people</a:t>
            </a:r>
            <a:r>
              <a:rPr lang="es-PR" dirty="0"/>
              <a:t> </a:t>
            </a:r>
            <a:r>
              <a:rPr lang="es-PR" dirty="0" err="1"/>
              <a:t>who</a:t>
            </a:r>
            <a:r>
              <a:rPr lang="es-PR" dirty="0"/>
              <a:t> </a:t>
            </a:r>
            <a:r>
              <a:rPr lang="es-PR" dirty="0" err="1"/>
              <a:t>have</a:t>
            </a:r>
            <a:r>
              <a:rPr lang="es-PR" dirty="0"/>
              <a:t> </a:t>
            </a:r>
            <a:r>
              <a:rPr lang="es-PR" dirty="0" err="1"/>
              <a:t>obesity</a:t>
            </a:r>
            <a:r>
              <a:rPr lang="es-PR" dirty="0"/>
              <a:t>.</a:t>
            </a:r>
          </a:p>
          <a:p>
            <a:pPr marL="0" indent="0">
              <a:buNone/>
            </a:pPr>
            <a:r>
              <a:rPr lang="es-PR" dirty="0"/>
              <a:t> </a:t>
            </a:r>
          </a:p>
          <a:p>
            <a:r>
              <a:rPr lang="es-PR" dirty="0" err="1"/>
              <a:t>Weight</a:t>
            </a:r>
            <a:r>
              <a:rPr lang="es-PR" dirty="0"/>
              <a:t> </a:t>
            </a:r>
            <a:r>
              <a:rPr lang="es-PR" dirty="0" err="1"/>
              <a:t>discrimination</a:t>
            </a:r>
            <a:r>
              <a:rPr lang="es-PR" dirty="0"/>
              <a:t>: </a:t>
            </a:r>
            <a:r>
              <a:rPr lang="es-PR" dirty="0" err="1"/>
              <a:t>actions</a:t>
            </a:r>
            <a:r>
              <a:rPr lang="es-PR" dirty="0"/>
              <a:t> </a:t>
            </a:r>
            <a:r>
              <a:rPr lang="es-PR" dirty="0" err="1"/>
              <a:t>against</a:t>
            </a:r>
            <a:r>
              <a:rPr lang="es-PR" dirty="0"/>
              <a:t> </a:t>
            </a:r>
            <a:r>
              <a:rPr lang="es-PR" dirty="0" err="1"/>
              <a:t>people</a:t>
            </a:r>
            <a:r>
              <a:rPr lang="es-PR" dirty="0"/>
              <a:t> </a:t>
            </a:r>
            <a:r>
              <a:rPr lang="es-PR" dirty="0" err="1"/>
              <a:t>who</a:t>
            </a:r>
            <a:r>
              <a:rPr lang="es-PR" dirty="0"/>
              <a:t> </a:t>
            </a:r>
            <a:r>
              <a:rPr lang="es-PR" dirty="0" err="1"/>
              <a:t>have</a:t>
            </a:r>
            <a:r>
              <a:rPr lang="es-PR" dirty="0"/>
              <a:t> </a:t>
            </a:r>
            <a:r>
              <a:rPr lang="es-PR" dirty="0" err="1"/>
              <a:t>obesity</a:t>
            </a:r>
            <a:r>
              <a:rPr lang="es-PR" dirty="0"/>
              <a:t> </a:t>
            </a:r>
            <a:r>
              <a:rPr lang="es-PR" dirty="0" err="1"/>
              <a:t>that</a:t>
            </a:r>
            <a:r>
              <a:rPr lang="es-PR" dirty="0"/>
              <a:t> can cause social </a:t>
            </a:r>
            <a:r>
              <a:rPr lang="es-PR" dirty="0" err="1"/>
              <a:t>exclusions</a:t>
            </a:r>
            <a:r>
              <a:rPr lang="es-PR" dirty="0"/>
              <a:t> and </a:t>
            </a:r>
            <a:r>
              <a:rPr lang="es-PR" dirty="0" err="1"/>
              <a:t>inequities</a:t>
            </a:r>
            <a:r>
              <a:rPr lang="es-PR" dirty="0"/>
              <a:t>. </a:t>
            </a:r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957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err="1" smtClean="0"/>
              <a:t>Last</a:t>
            </a:r>
            <a:r>
              <a:rPr lang="es-PR" dirty="0" smtClean="0"/>
              <a:t> aceptable </a:t>
            </a:r>
            <a:r>
              <a:rPr lang="es-PR" dirty="0" err="1" smtClean="0"/>
              <a:t>form</a:t>
            </a:r>
            <a:r>
              <a:rPr lang="es-PR" dirty="0" smtClean="0"/>
              <a:t> of </a:t>
            </a:r>
            <a:r>
              <a:rPr lang="es-PR" dirty="0" err="1" smtClean="0"/>
              <a:t>bias</a:t>
            </a:r>
            <a:r>
              <a:rPr lang="es-PR" dirty="0" smtClean="0"/>
              <a:t>…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52" y="1510145"/>
            <a:ext cx="8588948" cy="4426267"/>
          </a:xfrm>
        </p:spPr>
        <p:txBody>
          <a:bodyPr>
            <a:normAutofit/>
          </a:bodyPr>
          <a:lstStyle/>
          <a:p>
            <a:r>
              <a:rPr lang="en-US" dirty="0" smtClean="0"/>
              <a:t>Media: </a:t>
            </a:r>
            <a:r>
              <a:rPr lang="en-US" dirty="0"/>
              <a:t>mocked </a:t>
            </a:r>
            <a:r>
              <a:rPr lang="en-US" dirty="0" smtClean="0"/>
              <a:t>in television and movies.</a:t>
            </a:r>
            <a:r>
              <a:rPr lang="en-US" dirty="0"/>
              <a:t> </a:t>
            </a:r>
            <a:endParaRPr lang="en-US" dirty="0" smtClean="0"/>
          </a:p>
          <a:p>
            <a:pPr lvl="2"/>
            <a:r>
              <a:rPr lang="en-US" dirty="0" smtClean="0"/>
              <a:t>Pitch </a:t>
            </a:r>
            <a:r>
              <a:rPr lang="en-US" dirty="0"/>
              <a:t>Perfect’s Fat </a:t>
            </a:r>
            <a:r>
              <a:rPr lang="en-US" dirty="0" smtClean="0"/>
              <a:t>Amy: narrative…the </a:t>
            </a:r>
            <a:r>
              <a:rPr lang="en-US" dirty="0"/>
              <a:t>character is </a:t>
            </a:r>
            <a:r>
              <a:rPr lang="en-US" dirty="0" smtClean="0"/>
              <a:t>“lazy </a:t>
            </a:r>
            <a:r>
              <a:rPr lang="en-US" dirty="0"/>
              <a:t>or </a:t>
            </a:r>
            <a:r>
              <a:rPr lang="en-US" dirty="0" smtClean="0"/>
              <a:t>unintelligent” 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1026" name="Picture 2" descr="Norbit | Underrated Films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99" y="3208504"/>
            <a:ext cx="1838610" cy="272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at Monica Gel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168" y="3562316"/>
            <a:ext cx="3100297" cy="173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3201</TotalTime>
  <Words>2094</Words>
  <Application>Microsoft Office PowerPoint</Application>
  <PresentationFormat>On-screen Show (4:3)</PresentationFormat>
  <Paragraphs>279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Roboto</vt:lpstr>
      <vt:lpstr>Office Theme</vt:lpstr>
      <vt:lpstr>Obesity: moving beyond awareness</vt:lpstr>
      <vt:lpstr>Objectives</vt:lpstr>
      <vt:lpstr>PowerPoint Presentation</vt:lpstr>
      <vt:lpstr>Obesity</vt:lpstr>
      <vt:lpstr>PowerPoint Presentation</vt:lpstr>
      <vt:lpstr>Challenges</vt:lpstr>
      <vt:lpstr>Key concepts</vt:lpstr>
      <vt:lpstr>Key concepts</vt:lpstr>
      <vt:lpstr>Last aceptable form of bias…</vt:lpstr>
      <vt:lpstr>PowerPoint Presentation</vt:lpstr>
      <vt:lpstr>Stereotypes and negative attiude toward patients</vt:lpstr>
      <vt:lpstr>Impact of weight stigma in healthcare settings </vt:lpstr>
      <vt:lpstr>PowerPoint Presentation</vt:lpstr>
      <vt:lpstr>Weight related barriers in healthcare</vt:lpstr>
      <vt:lpstr>Impact of weight bias on patients</vt:lpstr>
      <vt:lpstr>Language matters</vt:lpstr>
      <vt:lpstr>Important considerations</vt:lpstr>
      <vt:lpstr>Recommendations</vt:lpstr>
      <vt:lpstr>Promoting changes in behavior</vt:lpstr>
      <vt:lpstr>Think about your own implicit bias</vt:lpstr>
      <vt:lpstr>How to have these conversations?</vt:lpstr>
      <vt:lpstr>Some examples</vt:lpstr>
      <vt:lpstr>Assessing ambivalence and motivation:</vt:lpstr>
      <vt:lpstr>To keep in mind</vt:lpstr>
      <vt:lpstr>References</vt:lpstr>
    </vt:vector>
  </TitlesOfParts>
  <Company>Maurer 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Maurer</dc:creator>
  <cp:lastModifiedBy>Dimartino, Anthony</cp:lastModifiedBy>
  <cp:revision>181</cp:revision>
  <dcterms:created xsi:type="dcterms:W3CDTF">2016-05-24T18:52:55Z</dcterms:created>
  <dcterms:modified xsi:type="dcterms:W3CDTF">2023-04-14T17:16:34Z</dcterms:modified>
</cp:coreProperties>
</file>